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226" r:id="rId1"/>
  </p:sldMasterIdLst>
  <p:notesMasterIdLst>
    <p:notesMasterId r:id="rId22"/>
  </p:notesMasterIdLst>
  <p:sldIdLst>
    <p:sldId id="256" r:id="rId2"/>
    <p:sldId id="259" r:id="rId3"/>
    <p:sldId id="258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981CAC-1DE0-4900-9AA4-A019350D23B4}" type="datetimeFigureOut">
              <a:rPr lang="en-US" smtClean="0"/>
              <a:t>13/06/2020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19083-FC25-4706-AFEC-C9685BEBBF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8603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F3167B8-DFEF-46E6-ABC1-E9EDC96E3385}" type="datetime1">
              <a:rPr lang="en-IN" smtClean="0"/>
              <a:t>13-06-2020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r>
              <a:rPr lang="en-IN"/>
              <a:t>CA Varsha Lund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3228A37B-7F55-4617-8707-B1E55A773487}" type="slidenum">
              <a:rPr lang="en-IN" smtClean="0"/>
              <a:t>‹#›</a:t>
            </a:fld>
            <a:endParaRPr lang="en-IN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44775560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D8E44D-8148-46F7-91CB-A3319CE8F15B}" type="datetime1">
              <a:rPr lang="en-IN" smtClean="0"/>
              <a:t>13-06-2020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600"/>
            </a:lvl1pPr>
          </a:lstStyle>
          <a:p>
            <a:r>
              <a:rPr lang="en-IN" dirty="0"/>
              <a:t>CA Varsha Lund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8A37B-7F55-4617-8707-B1E55A77348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365290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84A3A8-3D75-4557-93A0-34512CFBCEF4}" type="datetime1">
              <a:rPr lang="en-IN" smtClean="0"/>
              <a:t>13-06-2020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 Varsha Lund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8A37B-7F55-4617-8707-B1E55A77348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62417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69F1D8-7345-4FDB-9B03-91FEA37EA0B1}" type="datetime1">
              <a:rPr lang="en-IN" smtClean="0"/>
              <a:t>13-06-2020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600"/>
            </a:lvl1pPr>
          </a:lstStyle>
          <a:p>
            <a:r>
              <a:rPr lang="en-IN" dirty="0"/>
              <a:t>CA Varsha Lund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8A37B-7F55-4617-8707-B1E55A77348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270467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5FC3FDD-A694-4B69-9F96-6ED8E2D42F56}" type="datetime1">
              <a:rPr lang="en-IN" smtClean="0"/>
              <a:t>13-06-2020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r>
              <a:rPr lang="en-IN"/>
              <a:t>CA Varsha Lund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228A37B-7F55-4617-8707-B1E55A773487}" type="slidenum">
              <a:rPr lang="en-IN" smtClean="0"/>
              <a:t>‹#›</a:t>
            </a:fld>
            <a:endParaRPr lang="en-IN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1972726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397C57-4B91-4592-9713-63332C228844}" type="datetime1">
              <a:rPr lang="en-IN" smtClean="0"/>
              <a:t>13-06-2020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 Varsha Lund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8A37B-7F55-4617-8707-B1E55A77348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2035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EA0D5E-1F61-4154-84DC-46E0F8E559A2}" type="datetime1">
              <a:rPr lang="en-IN" smtClean="0"/>
              <a:t>13-06-2020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 Varsha Lund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8A37B-7F55-4617-8707-B1E55A77348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24086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A5418F-8827-48E4-8C08-AEA50A18029D}" type="datetime1">
              <a:rPr lang="en-IN" smtClean="0"/>
              <a:t>13-06-2020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600"/>
            </a:lvl1pPr>
          </a:lstStyle>
          <a:p>
            <a:r>
              <a:rPr lang="en-IN" dirty="0"/>
              <a:t>CA Varsha Lund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8A37B-7F55-4617-8707-B1E55A77348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970744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4F27DB-7EB0-42B4-90C1-C44AE03C6268}" type="datetime1">
              <a:rPr lang="en-IN" smtClean="0"/>
              <a:t>13-06-2020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ctr">
              <a:defRPr sz="1600"/>
            </a:lvl1pPr>
          </a:lstStyle>
          <a:p>
            <a:r>
              <a:rPr lang="en-IN" dirty="0"/>
              <a:t>CA Varsha Lund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28A37B-7F55-4617-8707-B1E55A773487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08786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77DBCCB-08AB-4BF1-98BA-D737858BA07C}" type="datetime1">
              <a:rPr lang="en-IN" smtClean="0"/>
              <a:t>13-06-2020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IN"/>
              <a:t>CA Varsha Lund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228A37B-7F55-4617-8707-B1E55A773487}" type="slidenum">
              <a:rPr lang="en-IN" smtClean="0"/>
              <a:t>‹#›</a:t>
            </a:fld>
            <a:endParaRPr lang="en-IN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45518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5CC013F-312A-4F4D-A07F-D381E4086E59}" type="datetime1">
              <a:rPr lang="en-IN" smtClean="0"/>
              <a:t>13-06-2020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IN"/>
              <a:t>CA Varsha Lund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228A37B-7F55-4617-8707-B1E55A773487}" type="slidenum">
              <a:rPr lang="en-IN" smtClean="0"/>
              <a:t>‹#›</a:t>
            </a:fld>
            <a:endParaRPr lang="en-IN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5621326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0AB2D327-EF0B-439E-94EB-17A90A5838AA}" type="datetime1">
              <a:rPr lang="en-IN" smtClean="0"/>
              <a:t>13-06-2020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r>
              <a:rPr lang="en-IN"/>
              <a:t>CA Varsha Lund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3228A37B-7F55-4617-8707-B1E55A773487}" type="slidenum">
              <a:rPr lang="en-IN" smtClean="0"/>
              <a:t>‹#›</a:t>
            </a:fld>
            <a:endParaRPr lang="en-IN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900423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27" r:id="rId1"/>
    <p:sldLayoutId id="2147484228" r:id="rId2"/>
    <p:sldLayoutId id="2147484229" r:id="rId3"/>
    <p:sldLayoutId id="2147484230" r:id="rId4"/>
    <p:sldLayoutId id="2147484231" r:id="rId5"/>
    <p:sldLayoutId id="2147484232" r:id="rId6"/>
    <p:sldLayoutId id="2147484233" r:id="rId7"/>
    <p:sldLayoutId id="2147484234" r:id="rId8"/>
    <p:sldLayoutId id="2147484235" r:id="rId9"/>
    <p:sldLayoutId id="2147484236" r:id="rId10"/>
    <p:sldLayoutId id="2147484237" r:id="rId11"/>
  </p:sldLayoutIdLst>
  <p:hf sldNum="0" hdr="0" dt="0"/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368">
          <p15:clr>
            <a:srgbClr val="F26B43"/>
          </p15:clr>
        </p15:guide>
        <p15:guide id="2" orient="horz" pos="1440">
          <p15:clr>
            <a:srgbClr val="F26B43"/>
          </p15:clr>
        </p15:guide>
        <p15:guide id="3" orient="horz" pos="3696">
          <p15:clr>
            <a:srgbClr val="F26B43"/>
          </p15:clr>
        </p15:guide>
        <p15:guide id="4" orient="horz" pos="432">
          <p15:clr>
            <a:srgbClr val="F26B43"/>
          </p15:clr>
        </p15:guide>
        <p15:guide id="5" orient="horz" pos="1512">
          <p15:clr>
            <a:srgbClr val="F26B43"/>
          </p15:clr>
        </p15:guide>
        <p15:guide id="6" pos="6912">
          <p15:clr>
            <a:srgbClr val="F26B43"/>
          </p15:clr>
        </p15:guide>
        <p15:guide id="7" pos="936">
          <p15:clr>
            <a:srgbClr val="F26B43"/>
          </p15:clr>
        </p15:guide>
        <p15:guide id="8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2033" y="1169938"/>
            <a:ext cx="8361229" cy="2098226"/>
          </a:xfrm>
        </p:spPr>
        <p:txBody>
          <a:bodyPr/>
          <a:lstStyle/>
          <a:p>
            <a:r>
              <a:rPr lang="en-IN" sz="6500" dirty="0"/>
              <a:t>Basic concepts of direct taxation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04522" y="3387433"/>
            <a:ext cx="6138082" cy="1086237"/>
          </a:xfrm>
        </p:spPr>
        <p:txBody>
          <a:bodyPr>
            <a:normAutofit/>
          </a:bodyPr>
          <a:lstStyle/>
          <a:p>
            <a:r>
              <a:rPr lang="en-IN" dirty="0"/>
              <a:t>				CA VARSHA LUND</a:t>
            </a:r>
          </a:p>
          <a:p>
            <a:pPr algn="r"/>
            <a:r>
              <a:rPr lang="en-IN" dirty="0"/>
              <a:t>                                 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89469" y="3268164"/>
            <a:ext cx="3846356" cy="2081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95754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COMPANY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company is a taxable entity and includes an Indian company, a foreign company </a:t>
            </a:r>
            <a:r>
              <a:rPr lang="en-I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.</a:t>
            </a:r>
          </a:p>
          <a:p>
            <a:pPr algn="just"/>
            <a:r>
              <a:rPr lang="en-I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Reliance Industries Ltd., Smiley </a:t>
            </a:r>
            <a:r>
              <a:rPr lang="en-I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Pvt.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Ltd.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80586" y="3884054"/>
            <a:ext cx="2438400" cy="243840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 Varsha Lund</a:t>
            </a:r>
          </a:p>
        </p:txBody>
      </p:sp>
    </p:spTree>
    <p:extLst>
      <p:ext uri="{BB962C8B-B14F-4D97-AF65-F5344CB8AC3E}">
        <p14:creationId xmlns:p14="http://schemas.microsoft.com/office/powerpoint/2010/main" val="36007624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FIRM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firm is a taxable entity distinct from its partners and also includes a Limited Liability Partnership of two or more persons carrying on business or profession.</a:t>
            </a:r>
          </a:p>
          <a:p>
            <a:pPr algn="just"/>
            <a:r>
              <a:rPr lang="en-I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M/s. Friend and Enemy – two Chartered Accountants in partnership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5193" y="3915176"/>
            <a:ext cx="4574013" cy="2826913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 Varsha Lund</a:t>
            </a:r>
          </a:p>
        </p:txBody>
      </p:sp>
    </p:spTree>
    <p:extLst>
      <p:ext uri="{BB962C8B-B14F-4D97-AF65-F5344CB8AC3E}">
        <p14:creationId xmlns:p14="http://schemas.microsoft.com/office/powerpoint/2010/main" val="5085458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ASSOCIATION OF PERSONS (AOP)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Association of Persons (AOP) means an association in which two or more </a:t>
            </a:r>
            <a:r>
              <a:rPr lang="en-IN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persons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join in for a common purpose or a common action for earning income.</a:t>
            </a:r>
          </a:p>
          <a:p>
            <a:pPr algn="just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AOP can have any “person”  i.e. an individual, a firm, a HUF , a company </a:t>
            </a:r>
            <a:r>
              <a:rPr lang="en-I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as a member.</a:t>
            </a:r>
          </a:p>
          <a:p>
            <a:pPr algn="just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AOP includes Trust, Club, cooperative society, joint venture etc.</a:t>
            </a:r>
          </a:p>
          <a:p>
            <a:pPr algn="just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Examples: TATA Memorial Trust, Sunil Cricket Club</a:t>
            </a:r>
          </a:p>
          <a:p>
            <a:pPr marL="0" indent="0" algn="just">
              <a:buNone/>
            </a:pP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 Varsha Lund</a:t>
            </a:r>
          </a:p>
        </p:txBody>
      </p:sp>
    </p:spTree>
    <p:extLst>
      <p:ext uri="{BB962C8B-B14F-4D97-AF65-F5344CB8AC3E}">
        <p14:creationId xmlns:p14="http://schemas.microsoft.com/office/powerpoint/2010/main" val="683420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BODY OF INDIVIDUALS(BOI)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Body of Individuals (BOI) means a team of individuals carrying on some activity with the object of earning income.</a:t>
            </a:r>
          </a:p>
          <a:p>
            <a:pPr algn="just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 </a:t>
            </a:r>
            <a:r>
              <a:rPr lang="en-IN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association of persons (AOP)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 consist of </a:t>
            </a:r>
            <a:r>
              <a:rPr lang="en-IN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non-individuals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but </a:t>
            </a:r>
            <a:r>
              <a:rPr lang="en-IN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Body of Individuals (BOI)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consist only of </a:t>
            </a:r>
            <a:r>
              <a:rPr lang="en-IN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individuals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or human beings and cannot have any other person (</a:t>
            </a:r>
            <a:r>
              <a:rPr lang="en-I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Firm, HUF) as a member.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 Varsha Lund</a:t>
            </a:r>
          </a:p>
        </p:txBody>
      </p:sp>
    </p:spTree>
    <p:extLst>
      <p:ext uri="{BB962C8B-B14F-4D97-AF65-F5344CB8AC3E}">
        <p14:creationId xmlns:p14="http://schemas.microsoft.com/office/powerpoint/2010/main" val="2735287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LOCAL AUTHORITY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Local Authority means a Municipality , a district board, a port commissioner or any other authority legally entitled to control or manage a municipal or a local fund.</a:t>
            </a:r>
          </a:p>
          <a:p>
            <a:pPr algn="just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Example: Mumbai Municipal Corporation, Pune Cantonment Board, Marathwada Gram </a:t>
            </a:r>
            <a:r>
              <a:rPr lang="en-I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Panchayat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 Varsha Lund</a:t>
            </a:r>
          </a:p>
        </p:txBody>
      </p:sp>
    </p:spTree>
    <p:extLst>
      <p:ext uri="{BB962C8B-B14F-4D97-AF65-F5344CB8AC3E}">
        <p14:creationId xmlns:p14="http://schemas.microsoft.com/office/powerpoint/2010/main" val="335002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ARTIFICIAL JURIDICAL PERSON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 entity having a separate legal existence, not covered under any of the above categories, falls under this category.</a:t>
            </a:r>
          </a:p>
          <a:p>
            <a:pPr algn="just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Artificial Juridical Person includes a deity, an idol, a University, a Bar Council, a corporation established under a Special Act (</a:t>
            </a:r>
            <a:r>
              <a:rPr lang="en-I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Life Insurance Corporation)</a:t>
            </a:r>
          </a:p>
          <a:p>
            <a:pPr algn="just"/>
            <a:r>
              <a:rPr lang="en-I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Mumbai University, </a:t>
            </a:r>
            <a:r>
              <a:rPr lang="en-I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Tirupati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I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Devsthanam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 Varsha Lund</a:t>
            </a:r>
          </a:p>
        </p:txBody>
      </p:sp>
    </p:spTree>
    <p:extLst>
      <p:ext uri="{BB962C8B-B14F-4D97-AF65-F5344CB8AC3E}">
        <p14:creationId xmlns:p14="http://schemas.microsoft.com/office/powerpoint/2010/main" val="11391858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8795" y="2257023"/>
            <a:ext cx="10573554" cy="2005884"/>
          </a:xfrm>
        </p:spPr>
        <p:txBody>
          <a:bodyPr>
            <a:normAutofit/>
          </a:bodyPr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ASSESSEE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 Varsha Lund</a:t>
            </a:r>
          </a:p>
        </p:txBody>
      </p:sp>
    </p:spTree>
    <p:extLst>
      <p:ext uri="{BB962C8B-B14F-4D97-AF65-F5344CB8AC3E}">
        <p14:creationId xmlns:p14="http://schemas.microsoft.com/office/powerpoint/2010/main" val="14652590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ASSESSEE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462" y="2171700"/>
            <a:ext cx="10496282" cy="4456089"/>
          </a:xfrm>
        </p:spPr>
        <p:txBody>
          <a:bodyPr>
            <a:normAutofit/>
          </a:bodyPr>
          <a:lstStyle/>
          <a:p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Assessee means a person by whom an tax or any sum of money is payable under the Income Tax Act ,1961.</a:t>
            </a:r>
            <a:endParaRPr lang="en-IN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 Varsha Lund</a:t>
            </a:r>
          </a:p>
        </p:txBody>
      </p:sp>
    </p:spTree>
    <p:extLst>
      <p:ext uri="{BB962C8B-B14F-4D97-AF65-F5344CB8AC3E}">
        <p14:creationId xmlns:p14="http://schemas.microsoft.com/office/powerpoint/2010/main" val="3490946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1371597" y="197476"/>
            <a:ext cx="9601200" cy="1485900"/>
          </a:xfrm>
        </p:spPr>
        <p:txBody>
          <a:bodyPr/>
          <a:lstStyle/>
          <a:p>
            <a:pPr algn="ctr"/>
            <a:r>
              <a:rPr lang="en-IN" dirty="0"/>
              <a:t>What do we do in the assessment year?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2533918" y="1660570"/>
            <a:ext cx="7276563" cy="127581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Determine the residential status of a person for the previous year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837127" y="1759576"/>
            <a:ext cx="1506828" cy="8242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/>
              <a:t>Step 1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837127" y="3314565"/>
            <a:ext cx="1506828" cy="8242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/>
              <a:t>Step 2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2533916" y="3146470"/>
            <a:ext cx="7276563" cy="1275813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Computation of total income for the previous year.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837127" y="4869554"/>
            <a:ext cx="1506828" cy="82424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dirty="0"/>
              <a:t>Step 3</a:t>
            </a:r>
          </a:p>
        </p:txBody>
      </p:sp>
      <p:sp>
        <p:nvSpPr>
          <p:cNvPr id="10" name="Rounded Rectangle 9"/>
          <p:cNvSpPr/>
          <p:nvPr/>
        </p:nvSpPr>
        <p:spPr>
          <a:xfrm>
            <a:off x="2533916" y="4643772"/>
            <a:ext cx="7276563" cy="1275813"/>
          </a:xfrm>
          <a:prstGeom prst="round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Computation of tax for the previous year.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 Varsha Lund</a:t>
            </a:r>
          </a:p>
        </p:txBody>
      </p:sp>
    </p:spTree>
    <p:extLst>
      <p:ext uri="{BB962C8B-B14F-4D97-AF65-F5344CB8AC3E}">
        <p14:creationId xmlns:p14="http://schemas.microsoft.com/office/powerpoint/2010/main" val="3244301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462" y="2171700"/>
            <a:ext cx="10496282" cy="4456089"/>
          </a:xfrm>
        </p:spPr>
        <p:txBody>
          <a:bodyPr>
            <a:normAutofit/>
          </a:bodyPr>
          <a:lstStyle/>
          <a:p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IN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Previous Year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 Year in which income is earned</a:t>
            </a:r>
          </a:p>
          <a:p>
            <a:pPr algn="just"/>
            <a:r>
              <a:rPr lang="en-IN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Assessment Year </a:t>
            </a:r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–  Year in which income is computed and taxed</a:t>
            </a:r>
          </a:p>
          <a:p>
            <a:pPr algn="just"/>
            <a:r>
              <a:rPr lang="en-IN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Individual, HUF, Firm, Company, AOP, BOI etc.</a:t>
            </a:r>
          </a:p>
          <a:p>
            <a:pPr algn="just"/>
            <a:r>
              <a:rPr lang="en-IN" dirty="0"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Assessee</a:t>
            </a:r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– Person from whom tax or any other amount is recoverable under the Income Tax Act, 1961.</a:t>
            </a:r>
          </a:p>
          <a:p>
            <a:pPr marL="0" indent="0" algn="just">
              <a:buNone/>
            </a:pPr>
            <a:endParaRPr lang="en-IN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IN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 Varsha Lund</a:t>
            </a:r>
          </a:p>
        </p:txBody>
      </p:sp>
    </p:spTree>
    <p:extLst>
      <p:ext uri="{BB962C8B-B14F-4D97-AF65-F5344CB8AC3E}">
        <p14:creationId xmlns:p14="http://schemas.microsoft.com/office/powerpoint/2010/main" val="25296605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8795" y="2257023"/>
            <a:ext cx="10573554" cy="2005884"/>
          </a:xfrm>
        </p:spPr>
        <p:txBody>
          <a:bodyPr>
            <a:normAutofit/>
          </a:bodyPr>
          <a:lstStyle/>
          <a:p>
            <a:pPr algn="ctr"/>
            <a:r>
              <a:rPr lang="en-IN">
                <a:latin typeface="Times New Roman" panose="02020603050405020304" pitchFamily="18" charset="0"/>
                <a:cs typeface="Times New Roman" panose="02020603050405020304" pitchFamily="18" charset="0"/>
              </a:rPr>
              <a:t>PREVIOUS YEAR </a:t>
            </a:r>
            <a:b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</a:t>
            </a:r>
            <a:b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ASSESSMENT YEAR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 Varsha Lund</a:t>
            </a:r>
          </a:p>
        </p:txBody>
      </p:sp>
    </p:spTree>
    <p:extLst>
      <p:ext uri="{BB962C8B-B14F-4D97-AF65-F5344CB8AC3E}">
        <p14:creationId xmlns:p14="http://schemas.microsoft.com/office/powerpoint/2010/main" val="19013401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IN" dirty="0"/>
              <a:t>THANK YOU</a:t>
            </a:r>
          </a:p>
        </p:txBody>
      </p:sp>
    </p:spTree>
    <p:extLst>
      <p:ext uri="{BB962C8B-B14F-4D97-AF65-F5344CB8AC3E}">
        <p14:creationId xmlns:p14="http://schemas.microsoft.com/office/powerpoint/2010/main" val="22497020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PREVIOUS YEAR AND ASSESSMENT YEAR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financial year in which the </a:t>
            </a:r>
            <a:r>
              <a:rPr lang="en-IN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income is earned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called the </a:t>
            </a:r>
            <a:r>
              <a:rPr lang="en-IN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previous year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while the year in which the </a:t>
            </a:r>
            <a:r>
              <a:rPr lang="en-IN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tax liability is computed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called the </a:t>
            </a:r>
            <a:r>
              <a:rPr lang="en-IN" i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assessment year.</a:t>
            </a:r>
          </a:p>
          <a:p>
            <a:pPr marL="0" indent="0" algn="just">
              <a:buNone/>
            </a:pPr>
            <a:endParaRPr lang="en-IN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</a:t>
            </a:r>
            <a:r>
              <a:rPr lang="en-IN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The tax on income earned in the financial year 2019 – 2020 will be computed in the financial year 2020 – 2021. Here , the period in which the income is earned i.e. 2019-2020 is called the Previous Year (PY) and the year in which the tax will be computed i.e. 2020 – 2021 will be called the assessment year.</a:t>
            </a:r>
          </a:p>
          <a:p>
            <a:endParaRPr lang="en-IN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 Varsha Lund</a:t>
            </a:r>
          </a:p>
        </p:txBody>
      </p:sp>
    </p:spTree>
    <p:extLst>
      <p:ext uri="{BB962C8B-B14F-4D97-AF65-F5344CB8AC3E}">
        <p14:creationId xmlns:p14="http://schemas.microsoft.com/office/powerpoint/2010/main" val="2204376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6641" y="1074178"/>
            <a:ext cx="6875473" cy="4219040"/>
          </a:xfrm>
          <a:prstGeom prst="rect">
            <a:avLst/>
          </a:prstGeom>
        </p:spPr>
      </p:pic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 Varsha Lund</a:t>
            </a:r>
          </a:p>
        </p:txBody>
      </p:sp>
    </p:spTree>
    <p:extLst>
      <p:ext uri="{BB962C8B-B14F-4D97-AF65-F5344CB8AC3E}">
        <p14:creationId xmlns:p14="http://schemas.microsoft.com/office/powerpoint/2010/main" val="14915857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127" y="685800"/>
            <a:ext cx="10766737" cy="1485900"/>
          </a:xfrm>
        </p:spPr>
        <p:txBody>
          <a:bodyPr>
            <a:normAutofit/>
          </a:bodyPr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PREVIOUS YEAR AND ASSESSMENT YEAR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Assessment year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is defined as </a:t>
            </a:r>
            <a:r>
              <a:rPr lang="en-I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the period of twelve months commencing on the first day of April every year ”.</a:t>
            </a:r>
          </a:p>
          <a:p>
            <a:pPr marL="0" indent="0">
              <a:buNone/>
            </a:pPr>
            <a:endParaRPr lang="en-IN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N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Previous year 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is defined as </a:t>
            </a:r>
            <a:r>
              <a:rPr lang="en-IN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 the financial year immediately preceding the assessment year”. 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 Varsha Lund</a:t>
            </a:r>
          </a:p>
        </p:txBody>
      </p:sp>
    </p:spTree>
    <p:extLst>
      <p:ext uri="{BB962C8B-B14F-4D97-AF65-F5344CB8AC3E}">
        <p14:creationId xmlns:p14="http://schemas.microsoft.com/office/powerpoint/2010/main" val="2365045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8795" y="2257023"/>
            <a:ext cx="10573554" cy="2005884"/>
          </a:xfrm>
        </p:spPr>
        <p:txBody>
          <a:bodyPr>
            <a:normAutofit/>
          </a:bodyPr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 Varsha Lund</a:t>
            </a:r>
          </a:p>
        </p:txBody>
      </p:sp>
    </p:spTree>
    <p:extLst>
      <p:ext uri="{BB962C8B-B14F-4D97-AF65-F5344CB8AC3E}">
        <p14:creationId xmlns:p14="http://schemas.microsoft.com/office/powerpoint/2010/main" val="3246360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PERSON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20462" y="2171700"/>
            <a:ext cx="10496282" cy="4456089"/>
          </a:xfrm>
        </p:spPr>
        <p:txBody>
          <a:bodyPr>
            <a:normAutofit fontScale="92500" lnSpcReduction="10000"/>
          </a:bodyPr>
          <a:lstStyle/>
          <a:p>
            <a:endParaRPr lang="en-IN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Person includes the following:</a:t>
            </a:r>
          </a:p>
          <a:p>
            <a:pPr marL="0" indent="0" algn="just">
              <a:buNone/>
            </a:pPr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- Individual</a:t>
            </a:r>
          </a:p>
          <a:p>
            <a:pPr marL="0" indent="0" algn="just">
              <a:buNone/>
            </a:pPr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-Hindu Undivided Family (HUF)</a:t>
            </a:r>
          </a:p>
          <a:p>
            <a:pPr marL="0" indent="0" algn="just">
              <a:buNone/>
            </a:pPr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- Company</a:t>
            </a:r>
          </a:p>
          <a:p>
            <a:pPr marL="0" indent="0" algn="just">
              <a:buNone/>
            </a:pPr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- Firm</a:t>
            </a:r>
          </a:p>
          <a:p>
            <a:pPr marL="0" indent="0" algn="just">
              <a:buNone/>
            </a:pPr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- Association of persons (AOP)</a:t>
            </a:r>
          </a:p>
          <a:p>
            <a:pPr marL="0" indent="0" algn="just">
              <a:buNone/>
            </a:pPr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- Body of Individuals (BOI)</a:t>
            </a:r>
          </a:p>
          <a:p>
            <a:pPr marL="0" indent="0" algn="just">
              <a:buNone/>
            </a:pPr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- Local Authority</a:t>
            </a:r>
          </a:p>
          <a:p>
            <a:pPr marL="0" indent="0" algn="just">
              <a:buNone/>
            </a:pPr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- Artificial Juridical Person</a:t>
            </a:r>
          </a:p>
          <a:p>
            <a:pPr marL="0" indent="0" algn="just">
              <a:buNone/>
            </a:pPr>
            <a:r>
              <a:rPr lang="en-IN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</a:t>
            </a:r>
          </a:p>
          <a:p>
            <a:endParaRPr lang="en-IN" i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 Varsha Lund</a:t>
            </a:r>
          </a:p>
        </p:txBody>
      </p:sp>
    </p:spTree>
    <p:extLst>
      <p:ext uri="{BB962C8B-B14F-4D97-AF65-F5344CB8AC3E}">
        <p14:creationId xmlns:p14="http://schemas.microsoft.com/office/powerpoint/2010/main" val="2028222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Individual means a natural person i.e. a human being . It includes a male, female , even a minor or a lunatic.</a:t>
            </a:r>
          </a:p>
          <a:p>
            <a:pPr algn="just"/>
            <a:r>
              <a:rPr lang="en-I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I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Mr.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A, </a:t>
            </a:r>
            <a:r>
              <a:rPr lang="en-I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Mrs.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X </a:t>
            </a:r>
            <a:r>
              <a:rPr lang="en-I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etc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0507" y="3348640"/>
            <a:ext cx="2867829" cy="2762250"/>
          </a:xfrm>
          <a:prstGeom prst="rect">
            <a:avLst/>
          </a:prstGeom>
        </p:spPr>
      </p:pic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 Varsha Lund</a:t>
            </a:r>
          </a:p>
        </p:txBody>
      </p:sp>
    </p:spTree>
    <p:extLst>
      <p:ext uri="{BB962C8B-B14F-4D97-AF65-F5344CB8AC3E}">
        <p14:creationId xmlns:p14="http://schemas.microsoft.com/office/powerpoint/2010/main" val="3127535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HINDU UNDIVIDED FAMILY (HUF)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Hindu Undivided Family (HUF) consists of all persons lineally descended from a Hindu ancestor (children and grand children) , and their wives and unmarried daughters.</a:t>
            </a:r>
          </a:p>
          <a:p>
            <a:pPr algn="just"/>
            <a:r>
              <a:rPr lang="en-I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Eg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Ram , his wife </a:t>
            </a:r>
            <a:r>
              <a:rPr lang="en-IN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Sita</a:t>
            </a: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and two sons Luv and Kush together will be called as Ram HUF.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8512" y="3902299"/>
            <a:ext cx="3375123" cy="2748008"/>
          </a:xfrm>
          <a:prstGeom prst="rect">
            <a:avLst/>
          </a:prstGeom>
        </p:spPr>
      </p:pic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IN"/>
              <a:t>CA Varsha Lund</a:t>
            </a:r>
          </a:p>
        </p:txBody>
      </p:sp>
    </p:spTree>
    <p:extLst>
      <p:ext uri="{BB962C8B-B14F-4D97-AF65-F5344CB8AC3E}">
        <p14:creationId xmlns:p14="http://schemas.microsoft.com/office/powerpoint/2010/main" val="1838238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TM10001105[[fn=Crop]]</Template>
  <TotalTime>165</TotalTime>
  <Words>809</Words>
  <Application>Microsoft Office PowerPoint</Application>
  <PresentationFormat>Widescreen</PresentationFormat>
  <Paragraphs>97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5" baseType="lpstr">
      <vt:lpstr>Arial</vt:lpstr>
      <vt:lpstr>Calibri</vt:lpstr>
      <vt:lpstr>Franklin Gothic Book</vt:lpstr>
      <vt:lpstr>Times New Roman</vt:lpstr>
      <vt:lpstr>Crop</vt:lpstr>
      <vt:lpstr>Basic concepts of direct taxation</vt:lpstr>
      <vt:lpstr>PREVIOUS YEAR  AND  ASSESSMENT YEAR</vt:lpstr>
      <vt:lpstr>PREVIOUS YEAR AND ASSESSMENT YEAR</vt:lpstr>
      <vt:lpstr>PowerPoint Presentation</vt:lpstr>
      <vt:lpstr>PREVIOUS YEAR AND ASSESSMENT YEAR</vt:lpstr>
      <vt:lpstr>PERSON</vt:lpstr>
      <vt:lpstr>PERSON</vt:lpstr>
      <vt:lpstr>INDIVIDUAL</vt:lpstr>
      <vt:lpstr>HINDU UNDIVIDED FAMILY (HUF)</vt:lpstr>
      <vt:lpstr>COMPANY</vt:lpstr>
      <vt:lpstr>FIRM</vt:lpstr>
      <vt:lpstr>ASSOCIATION OF PERSONS (AOP)</vt:lpstr>
      <vt:lpstr>BODY OF INDIVIDUALS(BOI)</vt:lpstr>
      <vt:lpstr>LOCAL AUTHORITY</vt:lpstr>
      <vt:lpstr>ARTIFICIAL JURIDICAL PERSON</vt:lpstr>
      <vt:lpstr>ASSESSEE</vt:lpstr>
      <vt:lpstr>ASSESSEE</vt:lpstr>
      <vt:lpstr>What do we do in the assessment year?</vt:lpstr>
      <vt:lpstr>SUMMARY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Basic concepts of direct taxation</dc:title>
  <dc:creator>Varsha</dc:creator>
  <cp:lastModifiedBy>Varsha</cp:lastModifiedBy>
  <cp:revision>20</cp:revision>
  <dcterms:created xsi:type="dcterms:W3CDTF">2020-05-30T02:56:47Z</dcterms:created>
  <dcterms:modified xsi:type="dcterms:W3CDTF">2020-06-13T15:35:57Z</dcterms:modified>
</cp:coreProperties>
</file>