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F85A-89AC-4360-9AEC-114E79FE8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A691E-C1EA-46F2-8251-596C3E9B1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848D-A0ED-4385-B53F-77D748B6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A80A4-2E48-4E40-8364-D9FF7C8A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9D340-B97D-46BB-9AD5-4557A7F6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60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CFBF-1B11-4CE1-8ECB-EE37BCFB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FB312-EAC6-43B3-9A07-69BB0E5E9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E22C-4A62-4A10-B846-59B6867F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48F20-8671-4EAA-B139-500D421A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B6E6-06FF-4D3F-9DEB-3E31EE28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833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6EDA0-044E-4EF9-82EB-3172DF26F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04528-FB44-470E-8B98-01C615DE4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159C-3005-4848-8B9E-8C48CB173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1ADC6-F5F8-40E2-9C50-3A4BC77D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243F9-FBC6-4C5D-9102-AFA10EBC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51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8019-F6E1-4A76-B8B9-C4D750E8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8125-0F25-4675-AE9D-A470E2123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66D58-B2E7-470E-8936-26635E9FB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A4687-AA75-475A-9231-FD8A4EBE2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FD43A-A840-461E-9168-D2518009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097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8F6B-F936-4E6D-869B-C4754C57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A686E-986D-4CD9-B67A-53936F883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0ABA1-E923-4909-A3D0-82B9DF8A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61AF3-1268-4621-8BDA-166332FF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63DBA-3B3A-4ADA-B070-346B5952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13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C5A8-1217-4C5E-9B89-F00C065D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1051C-9E9B-4CD4-9AC2-1C021A6CB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4BEE1-5A35-4D0B-A639-88EE88F78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7F2B2-BF88-471A-9A67-EE612DAC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FE5ED-5507-4ED7-9D77-916FCC43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37913-4799-4707-A5F2-EFB4A6AE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58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A9AA8-3D6E-4F82-A6D7-0D864260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EDF3A-956E-4E69-8382-16CB8A056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49799-0FAD-4C93-9830-A058766C7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3185F-43C2-4905-93D5-5708D052B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DCD25E-5BF2-4A4C-A909-71F9C8877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2BF577-2D1B-4F0B-9889-1EE31FD8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99DA1-2226-4566-B4AF-BDFED593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C3CAA-8A74-4FED-A7BF-FC62C661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819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FD41-B162-42F4-8A86-B16BB569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1A87B-310E-403A-A2FD-564DABD6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980C7-17B6-42C0-A3B5-0EFBFC74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81067-3FA2-4D52-99AF-A07E6201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869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205C6-43B7-42D7-8D84-947912F0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79C1E-26EB-446D-BF82-3C25D303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6775-4DF2-40BB-85E4-D9A305B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42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EF94-7042-421A-89AB-F51AE3F1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9C81F-1B7E-4718-A47F-C2B36584B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0AA08-3D6F-48F4-8B8F-A1C6DF266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074DA-2AC7-4B12-A0BA-10740A38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9FE84-762A-47EB-A789-91E063DC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0AD36-CA00-4319-882F-E2104C74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56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78F4-EEEB-491F-93FD-094560A3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7A660B-B6AD-4614-87DB-A25567806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EBD46-B4BB-4DBC-A843-C67C46C6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FF07E-53AA-49B0-929D-DB01A4FC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6E9F0-FB2C-4579-8D5E-FA855D18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97602-6EA4-4603-84A7-869B0450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22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FAEBA3-4535-4CA1-8365-39D1394D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E1E62-7DE4-425C-A4BA-BC825CE1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623D0-5CD6-4030-83AD-3B68129B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0A241-B871-4BC6-9CFE-414141535266}" type="datetimeFigureOut">
              <a:rPr lang="en-IN" smtClean="0"/>
              <a:t>13-12-2021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9E60-AF6B-4528-92AB-B9E82A5A0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4D5AD-FBC2-424E-A315-C130D991F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D95D-0769-4287-8C8F-2927DCE5951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752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theceostory.in/blog/top-10-famous-women-entrepreneurs-in-indi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222895&amp;picture=thank-you-lobster-text-titl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8A5A-BAD3-40D3-A499-0FBBAB1E2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360" y="1122363"/>
            <a:ext cx="10861040" cy="2387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Introduction to Entrepreneurship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F533B-736C-45A5-8290-30CE49F205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428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76EA19-9F74-42A1-9AB8-9749B19D7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60" y="363379"/>
            <a:ext cx="12192000" cy="68502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09799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598A77-D59C-4EA3-A0A4-D654415D7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9"/>
            <a:ext cx="12192000" cy="67408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1270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95B5F9-29E8-42F1-987E-23077AC10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2301"/>
            <a:ext cx="12191999" cy="7508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5944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OTHER CLASSIFICATION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2797-EBB1-49B2-ABE4-0C5D72A6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330960"/>
            <a:ext cx="12049760" cy="55270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fontAlgn="base"/>
            <a:r>
              <a:rPr lang="en-US" b="1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Innovating Entrepreneurs:</a:t>
            </a:r>
          </a:p>
          <a:p>
            <a:pPr marL="0" indent="0" algn="l" fontAlgn="base">
              <a:buNone/>
            </a:pPr>
            <a:r>
              <a:rPr lang="en-US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Innovating entrepreneurs are one who introduce new goods, inaugurate new method of production, discover new market and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reorganise</a:t>
            </a:r>
            <a:r>
              <a:rPr lang="en-US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enterprise.</a:t>
            </a:r>
          </a:p>
          <a:p>
            <a:pPr algn="l" fontAlgn="base"/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Imitative Entrepreneurs:</a:t>
            </a:r>
          </a:p>
          <a:p>
            <a:pPr marL="0" indent="0" algn="l" fontAlgn="base">
              <a:buNone/>
            </a:pPr>
            <a:r>
              <a:rPr lang="en-US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are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characterised</a:t>
            </a:r>
            <a:r>
              <a:rPr lang="en-US" sz="2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by readiness to adopt successful innovations inaugurated by innovating entrepreneurs. Imitative entrepreneurs do not innovate the changes themselves, they only imitate techniques and technology innovated by others.</a:t>
            </a:r>
          </a:p>
          <a:p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Fabian Entrepreneurs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in their outlook. They liked to operate in secured markets</a:t>
            </a:r>
          </a:p>
          <a:p>
            <a:r>
              <a:rPr lang="en-I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Drone Entrepreneurs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generally have a rigid outlook. They follow age-old practices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1248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WOMEN ENTREPRENEURS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2797-EBB1-49B2-ABE4-0C5D72A6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330960"/>
            <a:ext cx="12049760" cy="55270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>
                <a:hlinkClick r:id="rId2"/>
              </a:rPr>
              <a:t>https://theceostory.in/blog/top-10-famous-women-entrepreneurs-in-india/</a:t>
            </a:r>
            <a:endParaRPr lang="en-IN" dirty="0"/>
          </a:p>
          <a:p>
            <a:r>
              <a:rPr lang="en-IN" dirty="0"/>
              <a:t>Top ten women entrepreneurs in India </a:t>
            </a:r>
          </a:p>
          <a:p>
            <a:pPr marL="0" indent="0">
              <a:buNone/>
            </a:pPr>
            <a:r>
              <a:rPr lang="en-IN" b="1" i="1" u="sng" dirty="0"/>
              <a:t>Problems faced by women entrepreneurs in India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 Family responsibilities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Judged on different roles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Prejudiced attitude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Sense of insecurity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Limited opportunity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Domestic conflicts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dirty="0"/>
              <a:t>Lack of finance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1915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BE73-B1FD-4D89-A397-11847436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6662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PROMOTION OF WOMEN ENTREPRENEURS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44815-26CC-4AB4-BD5F-2C709A4C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6240"/>
            <a:ext cx="12120880" cy="5191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Education to all</a:t>
            </a:r>
          </a:p>
          <a:p>
            <a:pPr marL="514350" indent="-514350">
              <a:buAutoNum type="arabicPeriod"/>
            </a:pPr>
            <a:r>
              <a:rPr lang="en-US" dirty="0"/>
              <a:t>Family involvement </a:t>
            </a:r>
          </a:p>
          <a:p>
            <a:pPr marL="514350" indent="-514350">
              <a:buAutoNum type="arabicPeriod"/>
            </a:pPr>
            <a:r>
              <a:rPr lang="en-US" dirty="0"/>
              <a:t>Easy bank loans</a:t>
            </a:r>
          </a:p>
          <a:p>
            <a:pPr marL="514350" indent="-514350">
              <a:buAutoNum type="arabicPeriod"/>
            </a:pPr>
            <a:r>
              <a:rPr lang="en-US" dirty="0"/>
              <a:t>Bank schemes:- e.g. SIDBI ( small industries development bank of India) introduced the </a:t>
            </a:r>
            <a:r>
              <a:rPr lang="en-US" dirty="0" err="1"/>
              <a:t>Mahila</a:t>
            </a:r>
            <a:r>
              <a:rPr lang="en-US" dirty="0"/>
              <a:t> Udyog Nidhi scheme , Bank of India , SBI-</a:t>
            </a:r>
          </a:p>
          <a:p>
            <a:pPr marL="514350" indent="-514350">
              <a:buAutoNum type="arabicPeriod"/>
            </a:pPr>
            <a:r>
              <a:rPr lang="en-US" dirty="0"/>
              <a:t>Bhartiya </a:t>
            </a:r>
            <a:r>
              <a:rPr lang="en-US" dirty="0" err="1"/>
              <a:t>Mahila</a:t>
            </a:r>
            <a:r>
              <a:rPr lang="en-US" dirty="0"/>
              <a:t> Bank</a:t>
            </a:r>
          </a:p>
          <a:p>
            <a:pPr marL="514350" indent="-514350">
              <a:buAutoNum type="arabicPeriod"/>
            </a:pPr>
            <a:r>
              <a:rPr lang="en-US" dirty="0"/>
              <a:t>Entrepreneurship development </a:t>
            </a:r>
            <a:r>
              <a:rPr lang="en-US" dirty="0" err="1"/>
              <a:t>programme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Trade related Entrepreneurship assistance and development (TREAD)</a:t>
            </a:r>
          </a:p>
          <a:p>
            <a:pPr marL="514350" indent="-514350">
              <a:buAutoNum type="arabicPeriod"/>
            </a:pPr>
            <a:r>
              <a:rPr lang="en-US" u="sng" dirty="0"/>
              <a:t>Government schemes for women entrepreneurs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lphaLcPeriod"/>
            </a:pPr>
            <a:r>
              <a:rPr lang="en-US" i="1" dirty="0"/>
              <a:t> Annapurna scheme</a:t>
            </a:r>
          </a:p>
          <a:p>
            <a:pPr marL="514350" indent="-514350">
              <a:buFont typeface="+mj-lt"/>
              <a:buAutoNum type="alphaLcPeriod"/>
            </a:pPr>
            <a:r>
              <a:rPr lang="en-US" i="1" dirty="0" err="1"/>
              <a:t>Stree</a:t>
            </a:r>
            <a:r>
              <a:rPr lang="en-US" i="1" dirty="0"/>
              <a:t> Shakti package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I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F12CFBB-20BF-430A-88E3-326475A35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60766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08423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BE73-B1FD-4D89-A397-11847436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6662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44815-26CC-4AB4-BD5F-2C709A4C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6240"/>
            <a:ext cx="12120880" cy="5191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8. Empowerment- SEWA ( Self Employed women’s association) </a:t>
            </a:r>
          </a:p>
          <a:p>
            <a:pPr marL="0" indent="0">
              <a:buNone/>
            </a:pPr>
            <a:r>
              <a:rPr lang="en-US" dirty="0"/>
              <a:t>9. Workshops and seminars</a:t>
            </a:r>
          </a:p>
          <a:p>
            <a:pPr marL="0" indent="0">
              <a:buNone/>
            </a:pPr>
            <a:r>
              <a:rPr lang="en-US" dirty="0"/>
              <a:t>10. Training facilities </a:t>
            </a:r>
          </a:p>
          <a:p>
            <a:pPr marL="0" indent="0">
              <a:buNone/>
            </a:pPr>
            <a:r>
              <a:rPr lang="en-US" dirty="0"/>
              <a:t>11. Work from Home </a:t>
            </a:r>
          </a:p>
          <a:p>
            <a:endParaRPr lang="en-I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8FC6BC2-A869-4710-B0D6-EDA919BE3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74128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BE73-B1FD-4D89-A397-11847436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6662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ENTREPRENEURSHIP TRAINING AND DEVELOPMENT CENTRES IN INDIA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44815-26CC-4AB4-BD5F-2C709A4C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6240"/>
            <a:ext cx="12120880" cy="5191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b="1" u="sng" dirty="0"/>
              <a:t>National Institute for Entrepreneurship and Small Business development(NIESBUD)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Apex body established by the GOI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Responsible to coordinate and supervise the activities of the various institutions and agencies engaged in entrepreneurial development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u="sng" dirty="0"/>
              <a:t>Maharashtra Centre for Entrepreneurial development (MCED)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u="sng" dirty="0"/>
              <a:t> </a:t>
            </a:r>
            <a:r>
              <a:rPr lang="en-US" dirty="0"/>
              <a:t>training </a:t>
            </a:r>
            <a:r>
              <a:rPr lang="en-US" dirty="0" err="1"/>
              <a:t>programmes</a:t>
            </a:r>
            <a:r>
              <a:rPr lang="en-US" dirty="0"/>
              <a:t> for entrepreneurial development specially to small scale units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u="sng" dirty="0"/>
              <a:t>National Alliance of Young Entrepreneurs(NAYE)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u="sng" dirty="0"/>
              <a:t> </a:t>
            </a:r>
            <a:r>
              <a:rPr lang="en-US" dirty="0"/>
              <a:t>pioneer organization helping women entrepreneurs in many ways </a:t>
            </a:r>
          </a:p>
          <a:p>
            <a:pPr marL="0" indent="0">
              <a:buNone/>
            </a:pPr>
            <a:r>
              <a:rPr lang="en-US" b="1" u="sng" dirty="0"/>
              <a:t>4. National Small Industries Corporation ( NSIC) – 1955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GOI enterprise specially for micro,  small and medium enterprise</a:t>
            </a:r>
            <a:endParaRPr lang="en-I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A6FE2B2-B0D5-4567-B53F-EFBFF6C6A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640079"/>
            <a:ext cx="1956739" cy="9472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0880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BE73-B1FD-4D89-A397-11847436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6662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44815-26CC-4AB4-BD5F-2C709A4C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6240"/>
            <a:ext cx="12120880" cy="5191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b="1" u="sng" dirty="0"/>
              <a:t>Institute for rural management and administration (IRMA)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Located in Anand , Gujarat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Offers two year course in rural development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Trained in managerial skills</a:t>
            </a:r>
            <a:endParaRPr lang="en-I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DD8A3AF-F5E3-4F27-BE63-C0D208511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9592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BE73-B1FD-4D89-A397-11847436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6662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Incentives to Entrepreneurs in India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44815-26CC-4AB4-BD5F-2C709A4CC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6240"/>
            <a:ext cx="12120880" cy="5191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Credit linked Subsidy scheme</a:t>
            </a:r>
          </a:p>
          <a:p>
            <a:pPr marL="514350" indent="-514350">
              <a:buAutoNum type="arabicPeriod"/>
            </a:pPr>
            <a:r>
              <a:rPr lang="en-US" dirty="0"/>
              <a:t>Exemption from excise duty</a:t>
            </a:r>
          </a:p>
          <a:p>
            <a:pPr marL="514350" indent="-514350">
              <a:buAutoNum type="arabicPeriod"/>
            </a:pPr>
            <a:r>
              <a:rPr lang="en-US" dirty="0"/>
              <a:t>Marketing development assistance</a:t>
            </a:r>
          </a:p>
          <a:p>
            <a:pPr marL="514350" indent="-514350">
              <a:buAutoNum type="arabicPeriod"/>
            </a:pPr>
            <a:r>
              <a:rPr lang="en-US" dirty="0"/>
              <a:t>Seed capital scheme</a:t>
            </a:r>
          </a:p>
          <a:p>
            <a:pPr marL="514350" indent="-514350">
              <a:buAutoNum type="arabicPeriod"/>
            </a:pPr>
            <a:r>
              <a:rPr lang="en-US" dirty="0"/>
              <a:t>Tax holiday – reduction </a:t>
            </a:r>
            <a:r>
              <a:rPr lang="en-US"/>
              <a:t>in taxes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Taxation benefits</a:t>
            </a:r>
            <a:endParaRPr lang="en-I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E51BE4A-8F73-4D20-B91C-9D38F7316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0224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Who is an Entrepreneur? 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DF0A1D-88C4-4399-A8E0-F11F48010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325"/>
            <a:ext cx="12120880" cy="55276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20" y="0"/>
            <a:ext cx="5242561" cy="13303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95307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2A18-BD12-4EEA-9E24-7DEDDC33363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20BA-522E-4784-A6B2-C6B6A08425F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          </a:t>
            </a:r>
          </a:p>
          <a:p>
            <a:pPr marL="0" indent="0">
              <a:buNone/>
            </a:pPr>
            <a:r>
              <a:rPr lang="en-US" sz="7200" dirty="0"/>
              <a:t>			THANK YOU </a:t>
            </a:r>
            <a:endParaRPr lang="en-IN" sz="7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63313-884E-4F05-8FE0-674CE7174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5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6842BB-E83D-4B48-AFE8-FC4C5C16B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" y="1330325"/>
            <a:ext cx="12273280" cy="55276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2036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rgbClr val="333333"/>
                </a:solidFill>
                <a:latin typeface="Roboto" panose="02000000000000000000" pitchFamily="2" charset="0"/>
              </a:rPr>
              <a:t>Characteristics of Entrepreneurship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2797-EBB1-49B2-ABE4-0C5D72A6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330960"/>
            <a:ext cx="12049760" cy="55270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Ability to take a risk</a:t>
            </a:r>
          </a:p>
          <a:p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Innovation</a:t>
            </a:r>
          </a:p>
          <a:p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Visionary and Leadership quality</a:t>
            </a:r>
          </a:p>
          <a:p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Open minded</a:t>
            </a:r>
          </a:p>
          <a:p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Flexibility</a:t>
            </a:r>
          </a:p>
          <a:p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Creativity</a:t>
            </a:r>
          </a:p>
          <a:p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Leadership </a:t>
            </a:r>
          </a:p>
          <a:p>
            <a:r>
              <a:rPr lang="en-US" b="1" dirty="0">
                <a:solidFill>
                  <a:srgbClr val="333333"/>
                </a:solidFill>
                <a:latin typeface="Roboto" panose="02000000000000000000" pitchFamily="2" charset="0"/>
              </a:rPr>
              <a:t>Organization building  </a:t>
            </a:r>
          </a:p>
          <a:p>
            <a:endParaRPr lang="en-US" b="1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420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Importance of Entrepreneurship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2797-EBB1-49B2-ABE4-0C5D72A6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330960"/>
            <a:ext cx="12049760" cy="55270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Boosts economic activities</a:t>
            </a:r>
          </a:p>
          <a:p>
            <a:pPr marL="514350" indent="-514350">
              <a:buAutoNum type="arabicPeriod"/>
            </a:pPr>
            <a:r>
              <a:rPr lang="en-US" dirty="0"/>
              <a:t>Provides balanced development </a:t>
            </a:r>
          </a:p>
          <a:p>
            <a:pPr marL="514350" indent="-514350">
              <a:buAutoNum type="arabicPeriod"/>
            </a:pPr>
            <a:r>
              <a:rPr lang="en-US" dirty="0"/>
              <a:t>Improves the standard of living</a:t>
            </a:r>
          </a:p>
          <a:p>
            <a:pPr marL="514350" indent="-514350">
              <a:buAutoNum type="arabicPeriod"/>
            </a:pPr>
            <a:r>
              <a:rPr lang="en-US" dirty="0"/>
              <a:t>Employment generation</a:t>
            </a:r>
          </a:p>
          <a:p>
            <a:pPr marL="514350" indent="-514350">
              <a:buAutoNum type="arabicPeriod"/>
            </a:pPr>
            <a:r>
              <a:rPr lang="en-US" dirty="0"/>
              <a:t>Adds to the revenue</a:t>
            </a:r>
          </a:p>
          <a:p>
            <a:pPr marL="514350" indent="-514350">
              <a:buAutoNum type="arabicPeriod"/>
            </a:pPr>
            <a:r>
              <a:rPr lang="en-US" dirty="0"/>
              <a:t>Earns </a:t>
            </a:r>
            <a:r>
              <a:rPr lang="en-US"/>
              <a:t>foreign exchange </a:t>
            </a:r>
            <a:endParaRPr lang="en-I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8771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FACTORS CONTRIBUTING TO THE GROWTH OF ENTREPRENEURSHIP </a:t>
            </a:r>
            <a:endParaRPr lang="en-IN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9EFBD1B-FC59-4218-8EEB-D11FCC984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334491"/>
              </p:ext>
            </p:extLst>
          </p:nvPr>
        </p:nvGraphicFramePr>
        <p:xfrm>
          <a:off x="71120" y="1330960"/>
          <a:ext cx="1204976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952">
                  <a:extLst>
                    <a:ext uri="{9D8B030D-6E8A-4147-A177-3AD203B41FA5}">
                      <a16:colId xmlns:a16="http://schemas.microsoft.com/office/drawing/2014/main" val="4109083731"/>
                    </a:ext>
                  </a:extLst>
                </a:gridCol>
                <a:gridCol w="2409952">
                  <a:extLst>
                    <a:ext uri="{9D8B030D-6E8A-4147-A177-3AD203B41FA5}">
                      <a16:colId xmlns:a16="http://schemas.microsoft.com/office/drawing/2014/main" val="769697158"/>
                    </a:ext>
                  </a:extLst>
                </a:gridCol>
                <a:gridCol w="2409952">
                  <a:extLst>
                    <a:ext uri="{9D8B030D-6E8A-4147-A177-3AD203B41FA5}">
                      <a16:colId xmlns:a16="http://schemas.microsoft.com/office/drawing/2014/main" val="1261233762"/>
                    </a:ext>
                  </a:extLst>
                </a:gridCol>
                <a:gridCol w="2409952">
                  <a:extLst>
                    <a:ext uri="{9D8B030D-6E8A-4147-A177-3AD203B41FA5}">
                      <a16:colId xmlns:a16="http://schemas.microsoft.com/office/drawing/2014/main" val="3696481306"/>
                    </a:ext>
                  </a:extLst>
                </a:gridCol>
                <a:gridCol w="2409952">
                  <a:extLst>
                    <a:ext uri="{9D8B030D-6E8A-4147-A177-3AD203B41FA5}">
                      <a16:colId xmlns:a16="http://schemas.microsoft.com/office/drawing/2014/main" val="2827494161"/>
                    </a:ext>
                  </a:extLst>
                </a:gridCol>
              </a:tblGrid>
              <a:tr h="949960">
                <a:tc>
                  <a:txBody>
                    <a:bodyPr/>
                    <a:lstStyle/>
                    <a:p>
                      <a:r>
                        <a:rPr lang="en-US" dirty="0"/>
                        <a:t>ECONOMIC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CULTURAL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POLITICAL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FACTORS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ENTREPRENEURSHIP SKILLS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513147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r>
                        <a:rPr lang="en-US" dirty="0"/>
                        <a:t>Purchasing power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Heritage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Political stability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Availability of resources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 organization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087206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r>
                        <a:rPr lang="en-US" dirty="0"/>
                        <a:t>Recession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class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Motivational plans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Seed capital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Facing risks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445539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r>
                        <a:rPr lang="en-US" dirty="0"/>
                        <a:t>Subsistence economy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based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friendly legislations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Availability of raw materials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Management of business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785615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r>
                        <a:rPr lang="en-US" dirty="0"/>
                        <a:t>Disposable personal income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Independence minded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Clearance of hurdles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and water supply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Comprehensive business plans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427285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r>
                        <a:rPr lang="en-US" dirty="0"/>
                        <a:t>Availability of credit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Higher returns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Fighting corruption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Essential services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Determination to succeed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935831"/>
                  </a:ext>
                </a:extLst>
              </a:tr>
            </a:tbl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611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Entrepreneur V/S Intrapreneur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2797-EBB1-49B2-ABE4-0C5D72A6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330960"/>
            <a:ext cx="12049760" cy="55270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Entrepreneur refers to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person who set up his own business with a new idea or concept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Intrapreneur refers to an employee of the organization who is in charge of undertaking innovations in product, service, process etc</a:t>
            </a:r>
            <a:r>
              <a:rPr lang="en-US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Use 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resources provided by the company.</a:t>
            </a:r>
            <a:endParaRPr lang="en-IN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3089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Entrepreneur V/S Intrapreneur 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6AC6E65-DEBE-41BC-A5CB-FE9F6D233A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863914"/>
              </p:ext>
            </p:extLst>
          </p:nvPr>
        </p:nvGraphicFramePr>
        <p:xfrm>
          <a:off x="0" y="1330325"/>
          <a:ext cx="12192000" cy="5527672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30858270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065761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433404913"/>
                    </a:ext>
                  </a:extLst>
                </a:gridCol>
              </a:tblGrid>
              <a:tr h="47017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cap="all" dirty="0">
                          <a:effectLst/>
                        </a:rPr>
                        <a:t>BASIS FOR COMPARISON</a:t>
                      </a:r>
                    </a:p>
                  </a:txBody>
                  <a:tcPr marL="26025" marR="26025" marT="26025" marB="26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cap="all">
                          <a:effectLst/>
                        </a:rPr>
                        <a:t>ENTREPRENEUR</a:t>
                      </a:r>
                    </a:p>
                  </a:txBody>
                  <a:tcPr marL="26025" marR="26025" marT="26025" marB="26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cap="all">
                          <a:effectLst/>
                        </a:rPr>
                        <a:t>INTRAPRENEUR</a:t>
                      </a:r>
                    </a:p>
                  </a:txBody>
                  <a:tcPr marL="26025" marR="26025" marT="26025" marB="260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8872"/>
                  </a:ext>
                </a:extLst>
              </a:tr>
              <a:tr h="1725691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dirty="0">
                          <a:effectLst/>
                        </a:rPr>
                        <a:t>Meaning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Entrepreneur refers to a person who set up his own business with a new idea or concept.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Intrapreneur refers to an employee of the organization who is in charge of undertaking innovations in product, service, process etc.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055407"/>
                  </a:ext>
                </a:extLst>
              </a:tr>
              <a:tr h="749177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dirty="0">
                          <a:effectLst/>
                        </a:rPr>
                        <a:t>Resources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>
                          <a:effectLst/>
                        </a:rPr>
                        <a:t>Uses own resources.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Use resources provided by the company.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847372"/>
                  </a:ext>
                </a:extLst>
              </a:tr>
              <a:tr h="470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dirty="0">
                          <a:effectLst/>
                        </a:rPr>
                        <a:t>Capital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>
                          <a:effectLst/>
                        </a:rPr>
                        <a:t>Raised by him.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>
                          <a:effectLst/>
                        </a:rPr>
                        <a:t>Financed by the company.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195480"/>
                  </a:ext>
                </a:extLst>
              </a:tr>
              <a:tr h="376803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dirty="0">
                          <a:effectLst/>
                        </a:rPr>
                        <a:t>Enterprise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>
                          <a:effectLst/>
                        </a:rPr>
                        <a:t>Newly established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>
                          <a:effectLst/>
                        </a:rPr>
                        <a:t>An existing one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240824"/>
                  </a:ext>
                </a:extLst>
              </a:tr>
              <a:tr h="376803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dirty="0">
                          <a:effectLst/>
                        </a:rPr>
                        <a:t>Dependency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>
                          <a:effectLst/>
                        </a:rPr>
                        <a:t>Independent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>
                          <a:effectLst/>
                        </a:rPr>
                        <a:t>Dependent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344380"/>
                  </a:ext>
                </a:extLst>
              </a:tr>
              <a:tr h="470173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dirty="0">
                          <a:effectLst/>
                        </a:rPr>
                        <a:t>Risk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Borne by the entrepreneur himself.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dirty="0">
                          <a:effectLst/>
                        </a:rPr>
                        <a:t>Taken by the company.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50011"/>
                  </a:ext>
                </a:extLst>
              </a:tr>
              <a:tr h="888679">
                <a:tc>
                  <a:txBody>
                    <a:bodyPr/>
                    <a:lstStyle/>
                    <a:p>
                      <a:pPr algn="ctr" fontAlgn="t"/>
                      <a:r>
                        <a:rPr lang="en-IN" sz="2000" dirty="0">
                          <a:effectLst/>
                        </a:rPr>
                        <a:t>Works for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effectLst/>
                        </a:rPr>
                        <a:t>Creating a leading position in the market.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effectLst/>
                        </a:rPr>
                        <a:t>Change and renew the existing organizational system and culture.</a:t>
                      </a:r>
                    </a:p>
                  </a:txBody>
                  <a:tcPr marL="26025" marR="26025" marT="26025" marB="26025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841337"/>
                  </a:ext>
                </a:extLst>
              </a:tr>
            </a:tbl>
          </a:graphicData>
        </a:graphic>
      </p:graphicFrame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1301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D8A6-EC33-416F-9CE4-BBAD79FC3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20880" cy="13309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E3EBE3-589A-43A1-9DA6-89EF8C2B0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0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ECB3AD2-2628-4FAB-93B2-DA0BBC15C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41" y="58579"/>
            <a:ext cx="1956739" cy="12138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96710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692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Georgia</vt:lpstr>
      <vt:lpstr>Roboto</vt:lpstr>
      <vt:lpstr>Times New Roman</vt:lpstr>
      <vt:lpstr>Wingdings</vt:lpstr>
      <vt:lpstr>Office Theme</vt:lpstr>
      <vt:lpstr>Introduction to Entrepreneurship </vt:lpstr>
      <vt:lpstr>Who is an Entrepreneur? </vt:lpstr>
      <vt:lpstr>PowerPoint Presentation</vt:lpstr>
      <vt:lpstr>Characteristics of Entrepreneurship </vt:lpstr>
      <vt:lpstr>Importance of Entrepreneurship</vt:lpstr>
      <vt:lpstr>FACTORS CONTRIBUTING TO THE GROWTH OF ENTREPRENEURSHIP </vt:lpstr>
      <vt:lpstr>Entrepreneur V/S Intrapreneur </vt:lpstr>
      <vt:lpstr>Entrepreneur V/S Intrapreneur </vt:lpstr>
      <vt:lpstr>PowerPoint Presentation</vt:lpstr>
      <vt:lpstr>PowerPoint Presentation</vt:lpstr>
      <vt:lpstr>PowerPoint Presentation</vt:lpstr>
      <vt:lpstr>PowerPoint Presentation</vt:lpstr>
      <vt:lpstr>OTHER CLASSIFICATION </vt:lpstr>
      <vt:lpstr>WOMEN ENTREPRENEURS</vt:lpstr>
      <vt:lpstr>PROMOTION OF WOMEN ENTREPRENEURS</vt:lpstr>
      <vt:lpstr>PowerPoint Presentation</vt:lpstr>
      <vt:lpstr>ENTREPRENEURSHIP TRAINING AND DEVELOPMENT CENTRES IN INDIA</vt:lpstr>
      <vt:lpstr>PowerPoint Presentation</vt:lpstr>
      <vt:lpstr>Incentives to Entrepreneurs in India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Entrepreneurship </dc:title>
  <dc:creator>swati SURYANARAYANAN</dc:creator>
  <cp:lastModifiedBy>swati SURYANARAYANAN</cp:lastModifiedBy>
  <cp:revision>18</cp:revision>
  <dcterms:created xsi:type="dcterms:W3CDTF">2021-11-24T06:00:57Z</dcterms:created>
  <dcterms:modified xsi:type="dcterms:W3CDTF">2021-12-13T05:50:04Z</dcterms:modified>
</cp:coreProperties>
</file>