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2" r:id="rId13"/>
    <p:sldId id="273" r:id="rId14"/>
    <p:sldId id="274" r:id="rId15"/>
    <p:sldId id="275" r:id="rId16"/>
    <p:sldId id="276" r:id="rId17"/>
    <p:sldId id="283" r:id="rId18"/>
    <p:sldId id="284" r:id="rId19"/>
    <p:sldId id="285"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DCB4990-908F-4FE6-815C-0318A81AB64A}" type="datetimeFigureOut">
              <a:rPr lang="en-US" smtClean="0"/>
              <a:t>26/07/2015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5B1AD1E-382A-425A-ABF0-6D5D97955E90}"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B1AD1E-382A-425A-ABF0-6D5D97955E90}"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7" name="Slide Number Placeholder 6"/>
          <p:cNvSpPr>
            <a:spLocks noGrp="1"/>
          </p:cNvSpPr>
          <p:nvPr>
            <p:ph type="sldNum" sz="quarter" idx="12"/>
          </p:nvPr>
        </p:nvSpPr>
        <p:spPr/>
        <p:txBody>
          <a:bodyPr/>
          <a:lstStyle/>
          <a:p>
            <a:fld id="{65B1AD1E-382A-425A-ABF0-6D5D97955E90}"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B4990-908F-4FE6-815C-0318A81AB64A}" type="datetimeFigureOut">
              <a:rPr lang="en-US" smtClean="0"/>
              <a:t>26/07/2015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65B1AD1E-382A-425A-ABF0-6D5D97955E9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DCB4990-908F-4FE6-815C-0318A81AB64A}" type="datetimeFigureOut">
              <a:rPr lang="en-US" smtClean="0"/>
              <a:t>26/07/2015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5B1AD1E-382A-425A-ABF0-6D5D97955E9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667000"/>
            <a:ext cx="3313355" cy="3006524"/>
          </a:xfrm>
        </p:spPr>
        <p:txBody>
          <a:bodyPr>
            <a:noAutofit/>
          </a:bodyPr>
          <a:lstStyle/>
          <a:p>
            <a:r>
              <a:rPr lang="en-US" sz="4800" u="sng" dirty="0" smtClean="0"/>
              <a:t>Evolution of the </a:t>
            </a:r>
            <a:r>
              <a:rPr lang="en-US" sz="4800" u="sng" dirty="0"/>
              <a:t>F</a:t>
            </a:r>
            <a:r>
              <a:rPr lang="en-US" sz="4800" u="sng" dirty="0" smtClean="0"/>
              <a:t>inancial System</a:t>
            </a:r>
            <a:endParaRPr lang="en-US" sz="4800" u="sng" dirty="0"/>
          </a:p>
        </p:txBody>
      </p:sp>
    </p:spTree>
    <p:extLst>
      <p:ext uri="{BB962C8B-B14F-4D97-AF65-F5344CB8AC3E}">
        <p14:creationId xmlns:p14="http://schemas.microsoft.com/office/powerpoint/2010/main" val="4262397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1143000"/>
          </a:xfrm>
        </p:spPr>
        <p:txBody>
          <a:bodyPr>
            <a:normAutofit fontScale="90000"/>
          </a:bodyPr>
          <a:lstStyle/>
          <a:p>
            <a:r>
              <a:rPr lang="en-US" dirty="0" smtClean="0"/>
              <a:t>2. Transformation of Institutional Structure</a:t>
            </a:r>
            <a:endParaRPr lang="en-US" dirty="0"/>
          </a:p>
        </p:txBody>
      </p:sp>
      <p:sp>
        <p:nvSpPr>
          <p:cNvPr id="3" name="Content Placeholder 2"/>
          <p:cNvSpPr>
            <a:spLocks noGrp="1"/>
          </p:cNvSpPr>
          <p:nvPr>
            <p:ph idx="1"/>
          </p:nvPr>
        </p:nvSpPr>
        <p:spPr>
          <a:xfrm>
            <a:off x="609600" y="1981200"/>
            <a:ext cx="7924800" cy="4191000"/>
          </a:xfrm>
        </p:spPr>
        <p:txBody>
          <a:bodyPr/>
          <a:lstStyle/>
          <a:p>
            <a:r>
              <a:rPr lang="en-US" dirty="0" smtClean="0"/>
              <a:t>The institutional structure if the </a:t>
            </a:r>
            <a:r>
              <a:rPr lang="en-US" dirty="0"/>
              <a:t>Indian Financial </a:t>
            </a:r>
            <a:r>
              <a:rPr lang="en-US" dirty="0" smtClean="0"/>
              <a:t>System has undergone an outstanding transformation. It became more capital market oriented. This reflected in the changes in role, organizational policies, term lending, commercial banks, mutual funds and so on.</a:t>
            </a:r>
          </a:p>
          <a:p>
            <a:r>
              <a:rPr lang="en-US" dirty="0" smtClean="0"/>
              <a:t>In August 1991, a high level committee was appointed under the chairmanship of Mr. M. Narsimham (former RBI Governor) to examine all the aspects of the financial system.</a:t>
            </a:r>
            <a:endParaRPr lang="en-US" dirty="0"/>
          </a:p>
        </p:txBody>
      </p:sp>
    </p:spTree>
    <p:extLst>
      <p:ext uri="{BB962C8B-B14F-4D97-AF65-F5344CB8AC3E}">
        <p14:creationId xmlns:p14="http://schemas.microsoft.com/office/powerpoint/2010/main" val="1462280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7924800" cy="4842029"/>
          </a:xfrm>
        </p:spPr>
        <p:txBody>
          <a:bodyPr/>
          <a:lstStyle/>
          <a:p>
            <a:r>
              <a:rPr lang="en-US" dirty="0" smtClean="0"/>
              <a:t>The committee submitted its reports in November 1991. the notable reference made were :</a:t>
            </a:r>
          </a:p>
          <a:p>
            <a:pPr lvl="1"/>
            <a:r>
              <a:rPr lang="en-US" dirty="0" smtClean="0"/>
              <a:t>Privatization of Financial Institutions.</a:t>
            </a:r>
          </a:p>
          <a:p>
            <a:pPr lvl="1"/>
            <a:r>
              <a:rPr lang="en-US" dirty="0" smtClean="0"/>
              <a:t>Re-organisation of existing financial structure.</a:t>
            </a:r>
          </a:p>
          <a:p>
            <a:pPr lvl="1"/>
            <a:r>
              <a:rPr lang="en-US" dirty="0" smtClean="0"/>
              <a:t>Protection of Investors.</a:t>
            </a:r>
          </a:p>
          <a:p>
            <a:pPr lvl="1"/>
            <a:r>
              <a:rPr lang="en-US" dirty="0" smtClean="0"/>
              <a:t>Adequacy of Capital Structure.</a:t>
            </a:r>
          </a:p>
          <a:p>
            <a:pPr lvl="1"/>
            <a:r>
              <a:rPr lang="en-US" dirty="0" smtClean="0"/>
              <a:t>Review of </a:t>
            </a:r>
            <a:r>
              <a:rPr lang="en-US" dirty="0"/>
              <a:t>S</a:t>
            </a:r>
            <a:r>
              <a:rPr lang="en-US" dirty="0" smtClean="0"/>
              <a:t>upervisory </a:t>
            </a:r>
            <a:r>
              <a:rPr lang="en-US" dirty="0"/>
              <a:t>A</a:t>
            </a:r>
            <a:r>
              <a:rPr lang="en-US" dirty="0" smtClean="0"/>
              <a:t>rrangement. </a:t>
            </a:r>
          </a:p>
          <a:p>
            <a:pPr lvl="1"/>
            <a:r>
              <a:rPr lang="en-US" dirty="0" smtClean="0"/>
              <a:t>Improve Efficiency, Effectiveness and Competitiveness.</a:t>
            </a:r>
            <a:endParaRPr lang="en-US" dirty="0"/>
          </a:p>
        </p:txBody>
      </p:sp>
    </p:spTree>
    <p:extLst>
      <p:ext uri="{BB962C8B-B14F-4D97-AF65-F5344CB8AC3E}">
        <p14:creationId xmlns:p14="http://schemas.microsoft.com/office/powerpoint/2010/main" val="190232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Weaknesses of Indian Financial System </a:t>
            </a:r>
            <a:endParaRPr lang="en-US" b="1" u="sng"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66552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990600"/>
          </a:xfrm>
        </p:spPr>
        <p:txBody>
          <a:bodyPr/>
          <a:lstStyle/>
          <a:p>
            <a:r>
              <a:rPr lang="en-US" dirty="0" smtClean="0"/>
              <a:t>1. </a:t>
            </a:r>
            <a:r>
              <a:rPr lang="en-US" dirty="0" err="1" smtClean="0"/>
              <a:t>Govt</a:t>
            </a:r>
            <a:r>
              <a:rPr lang="en-US" dirty="0" smtClean="0"/>
              <a:t> Interference</a:t>
            </a:r>
            <a:endParaRPr lang="en-US" dirty="0"/>
          </a:p>
        </p:txBody>
      </p:sp>
      <p:sp>
        <p:nvSpPr>
          <p:cNvPr id="3" name="Content Placeholder 2"/>
          <p:cNvSpPr>
            <a:spLocks noGrp="1"/>
          </p:cNvSpPr>
          <p:nvPr>
            <p:ph idx="1"/>
          </p:nvPr>
        </p:nvSpPr>
        <p:spPr>
          <a:xfrm>
            <a:off x="609600" y="1981200"/>
            <a:ext cx="8001000" cy="4267200"/>
          </a:xfrm>
        </p:spPr>
        <p:txBody>
          <a:bodyPr/>
          <a:lstStyle/>
          <a:p>
            <a:r>
              <a:rPr lang="en-US" dirty="0" smtClean="0"/>
              <a:t>The Indian Financial System is all time </a:t>
            </a:r>
            <a:r>
              <a:rPr lang="en-US" dirty="0" err="1" smtClean="0"/>
              <a:t>politicised</a:t>
            </a:r>
            <a:r>
              <a:rPr lang="en-US" dirty="0" smtClean="0"/>
              <a:t> by excessive government intervention. </a:t>
            </a:r>
          </a:p>
          <a:p>
            <a:r>
              <a:rPr lang="en-US" dirty="0" smtClean="0"/>
              <a:t>The political intervention has its source in state ownership. </a:t>
            </a:r>
          </a:p>
          <a:p>
            <a:r>
              <a:rPr lang="en-US" dirty="0" smtClean="0"/>
              <a:t>This leads to virtual lack of freedom for the banks, financial institutions, financial markets etc. to enhance productivity and efficiency, greater degree of autonomy should be ensured.</a:t>
            </a:r>
            <a:endParaRPr lang="en-US" dirty="0"/>
          </a:p>
        </p:txBody>
      </p:sp>
    </p:spTree>
    <p:extLst>
      <p:ext uri="{BB962C8B-B14F-4D97-AF65-F5344CB8AC3E}">
        <p14:creationId xmlns:p14="http://schemas.microsoft.com/office/powerpoint/2010/main" val="1409131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924800" cy="1143000"/>
          </a:xfrm>
        </p:spPr>
        <p:txBody>
          <a:bodyPr/>
          <a:lstStyle/>
          <a:p>
            <a:r>
              <a:rPr lang="en-US" dirty="0" smtClean="0"/>
              <a:t>2. Lack of Professionalism</a:t>
            </a:r>
            <a:endParaRPr lang="en-US" dirty="0"/>
          </a:p>
        </p:txBody>
      </p:sp>
      <p:sp>
        <p:nvSpPr>
          <p:cNvPr id="3" name="Content Placeholder 2"/>
          <p:cNvSpPr>
            <a:spLocks noGrp="1"/>
          </p:cNvSpPr>
          <p:nvPr>
            <p:ph idx="1"/>
          </p:nvPr>
        </p:nvSpPr>
        <p:spPr>
          <a:xfrm>
            <a:off x="609600" y="1981200"/>
            <a:ext cx="7924800" cy="3851429"/>
          </a:xfrm>
        </p:spPr>
        <p:txBody>
          <a:bodyPr/>
          <a:lstStyle/>
          <a:p>
            <a:r>
              <a:rPr lang="en-US" dirty="0" smtClean="0"/>
              <a:t>One of the drawback of </a:t>
            </a:r>
            <a:r>
              <a:rPr lang="en-US" dirty="0"/>
              <a:t>Indian Financial </a:t>
            </a:r>
            <a:r>
              <a:rPr lang="en-US" dirty="0" smtClean="0"/>
              <a:t>System has been caused due to unprofessional management. Absence of work culture, inadequate internal controls, insufficient delegation of authority have caused competitive inefficiency. Professional oriented management is very good for performance.</a:t>
            </a:r>
            <a:endParaRPr lang="en-US" dirty="0"/>
          </a:p>
        </p:txBody>
      </p:sp>
    </p:spTree>
    <p:extLst>
      <p:ext uri="{BB962C8B-B14F-4D97-AF65-F5344CB8AC3E}">
        <p14:creationId xmlns:p14="http://schemas.microsoft.com/office/powerpoint/2010/main" val="2682789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024744" cy="1143000"/>
          </a:xfrm>
        </p:spPr>
        <p:txBody>
          <a:bodyPr/>
          <a:lstStyle/>
          <a:p>
            <a:r>
              <a:rPr lang="en-US" dirty="0" smtClean="0"/>
              <a:t>3. Lack of Direction</a:t>
            </a:r>
            <a:endParaRPr lang="en-US" dirty="0"/>
          </a:p>
        </p:txBody>
      </p:sp>
      <p:sp>
        <p:nvSpPr>
          <p:cNvPr id="3" name="Content Placeholder 2"/>
          <p:cNvSpPr>
            <a:spLocks noGrp="1"/>
          </p:cNvSpPr>
          <p:nvPr>
            <p:ph idx="1"/>
          </p:nvPr>
        </p:nvSpPr>
        <p:spPr>
          <a:xfrm>
            <a:off x="685800" y="1752600"/>
            <a:ext cx="7848600" cy="4495800"/>
          </a:xfrm>
        </p:spPr>
        <p:txBody>
          <a:bodyPr/>
          <a:lstStyle/>
          <a:p>
            <a:r>
              <a:rPr lang="en-US" dirty="0" smtClean="0"/>
              <a:t>The effectiveness of the financial system lies in rendering efficient and </a:t>
            </a:r>
            <a:r>
              <a:rPr lang="en-US" dirty="0" smtClean="0"/>
              <a:t>timely services limited delegation of authority, excessive regulation by </a:t>
            </a:r>
            <a:r>
              <a:rPr lang="en-US" dirty="0" err="1" smtClean="0"/>
              <a:t>govt</a:t>
            </a:r>
            <a:r>
              <a:rPr lang="en-US" dirty="0" smtClean="0"/>
              <a:t> and stringent controls have given rise to lack of direction in Indian Financial System.</a:t>
            </a:r>
            <a:endParaRPr lang="en-US" dirty="0"/>
          </a:p>
        </p:txBody>
      </p:sp>
    </p:spTree>
    <p:extLst>
      <p:ext uri="{BB962C8B-B14F-4D97-AF65-F5344CB8AC3E}">
        <p14:creationId xmlns:p14="http://schemas.microsoft.com/office/powerpoint/2010/main" val="2295798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458634" cy="1143000"/>
          </a:xfrm>
        </p:spPr>
        <p:txBody>
          <a:bodyPr>
            <a:normAutofit fontScale="90000"/>
          </a:bodyPr>
          <a:lstStyle/>
          <a:p>
            <a:r>
              <a:rPr lang="en-US" dirty="0" smtClean="0"/>
              <a:t>4. Lack of Operational flexibility</a:t>
            </a:r>
            <a:r>
              <a:rPr lang="en-US" dirty="0" smtClean="0"/>
              <a:t> </a:t>
            </a:r>
            <a:endParaRPr lang="en-US" dirty="0"/>
          </a:p>
        </p:txBody>
      </p:sp>
      <p:sp>
        <p:nvSpPr>
          <p:cNvPr id="3" name="Content Placeholder 2"/>
          <p:cNvSpPr>
            <a:spLocks noGrp="1"/>
          </p:cNvSpPr>
          <p:nvPr>
            <p:ph idx="1"/>
          </p:nvPr>
        </p:nvSpPr>
        <p:spPr>
          <a:xfrm>
            <a:off x="609600" y="2209800"/>
            <a:ext cx="7848600" cy="4038600"/>
          </a:xfrm>
        </p:spPr>
        <p:txBody>
          <a:bodyPr/>
          <a:lstStyle/>
          <a:p>
            <a:r>
              <a:rPr lang="en-US" dirty="0" smtClean="0"/>
              <a:t>It is said that the functional autonomy is a pre requisite for operational flexibility of financial system to achieve improved performance in terms of productivity, efficiency and profitability. </a:t>
            </a:r>
          </a:p>
          <a:p>
            <a:r>
              <a:rPr lang="en-US" dirty="0" smtClean="0"/>
              <a:t>Due to tight regulation and strict controls by </a:t>
            </a:r>
            <a:r>
              <a:rPr lang="en-US" dirty="0" err="1" smtClean="0"/>
              <a:t>govt</a:t>
            </a:r>
            <a:r>
              <a:rPr lang="en-US" dirty="0" smtClean="0"/>
              <a:t>, there is lack of operational </a:t>
            </a:r>
            <a:r>
              <a:rPr lang="en-US" dirty="0"/>
              <a:t>flexibility in Indian Financial </a:t>
            </a:r>
            <a:r>
              <a:rPr lang="en-US" dirty="0" smtClean="0"/>
              <a:t>System.</a:t>
            </a:r>
            <a:endParaRPr lang="en-US" dirty="0"/>
          </a:p>
        </p:txBody>
      </p:sp>
    </p:spTree>
    <p:extLst>
      <p:ext uri="{BB962C8B-B14F-4D97-AF65-F5344CB8AC3E}">
        <p14:creationId xmlns:p14="http://schemas.microsoft.com/office/powerpoint/2010/main" val="1220179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06234" cy="1143000"/>
          </a:xfrm>
        </p:spPr>
        <p:txBody>
          <a:bodyPr/>
          <a:lstStyle/>
          <a:p>
            <a:r>
              <a:rPr lang="en-US" dirty="0" smtClean="0"/>
              <a:t>5. Excessive Regulation </a:t>
            </a:r>
            <a:endParaRPr lang="en-US" dirty="0"/>
          </a:p>
        </p:txBody>
      </p:sp>
      <p:sp>
        <p:nvSpPr>
          <p:cNvPr id="3" name="Content Placeholder 2"/>
          <p:cNvSpPr>
            <a:spLocks noGrp="1"/>
          </p:cNvSpPr>
          <p:nvPr>
            <p:ph idx="1"/>
          </p:nvPr>
        </p:nvSpPr>
        <p:spPr>
          <a:xfrm>
            <a:off x="609600" y="2323652"/>
            <a:ext cx="7924800" cy="3924748"/>
          </a:xfrm>
        </p:spPr>
        <p:txBody>
          <a:bodyPr/>
          <a:lstStyle/>
          <a:p>
            <a:r>
              <a:rPr lang="en-US" dirty="0" smtClean="0"/>
              <a:t>One of the issues in the </a:t>
            </a:r>
            <a:r>
              <a:rPr lang="en-US" dirty="0"/>
              <a:t>Indian Financial </a:t>
            </a:r>
            <a:r>
              <a:rPr lang="en-US" dirty="0" smtClean="0"/>
              <a:t>System is that of over regulation. </a:t>
            </a:r>
          </a:p>
          <a:p>
            <a:r>
              <a:rPr lang="en-US" dirty="0" smtClean="0"/>
              <a:t>If every aspect of the system is subject to control and approval, then the financial system loses its innovative character which obstructs the growth. </a:t>
            </a:r>
          </a:p>
          <a:p>
            <a:r>
              <a:rPr lang="en-US" dirty="0" smtClean="0"/>
              <a:t>Though </a:t>
            </a:r>
            <a:r>
              <a:rPr lang="en-US" dirty="0"/>
              <a:t>Indian Financial </a:t>
            </a:r>
            <a:r>
              <a:rPr lang="en-US" dirty="0" smtClean="0"/>
              <a:t>System has adopted liberal reforms since 1991, still there are scopes to adopt the same in other spheres.</a:t>
            </a:r>
            <a:endParaRPr lang="en-US" dirty="0"/>
          </a:p>
        </p:txBody>
      </p:sp>
    </p:spTree>
    <p:extLst>
      <p:ext uri="{BB962C8B-B14F-4D97-AF65-F5344CB8AC3E}">
        <p14:creationId xmlns:p14="http://schemas.microsoft.com/office/powerpoint/2010/main" val="78529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848600" cy="1143000"/>
          </a:xfrm>
        </p:spPr>
        <p:txBody>
          <a:bodyPr/>
          <a:lstStyle/>
          <a:p>
            <a:r>
              <a:rPr lang="en-US" dirty="0" smtClean="0"/>
              <a:t>6. Lack of Coordination</a:t>
            </a:r>
            <a:endParaRPr lang="en-US" dirty="0"/>
          </a:p>
        </p:txBody>
      </p:sp>
      <p:sp>
        <p:nvSpPr>
          <p:cNvPr id="3" name="Content Placeholder 2"/>
          <p:cNvSpPr>
            <a:spLocks noGrp="1"/>
          </p:cNvSpPr>
          <p:nvPr>
            <p:ph idx="1"/>
          </p:nvPr>
        </p:nvSpPr>
        <p:spPr>
          <a:xfrm>
            <a:off x="609600" y="1981200"/>
            <a:ext cx="7848600" cy="4343400"/>
          </a:xfrm>
        </p:spPr>
        <p:txBody>
          <a:bodyPr/>
          <a:lstStyle/>
          <a:p>
            <a:r>
              <a:rPr lang="en-US" dirty="0" smtClean="0"/>
              <a:t>There are large numbers of participants in the </a:t>
            </a:r>
            <a:r>
              <a:rPr lang="en-US" dirty="0"/>
              <a:t>Indian Financial </a:t>
            </a:r>
            <a:r>
              <a:rPr lang="en-US" dirty="0" smtClean="0"/>
              <a:t>System. </a:t>
            </a:r>
          </a:p>
          <a:p>
            <a:r>
              <a:rPr lang="en-US" dirty="0" smtClean="0"/>
              <a:t>It is characterized pre dominantly by the public sector institution, which at times give rise to the problem of coordination in the working of these institutions.</a:t>
            </a:r>
            <a:endParaRPr lang="en-US" dirty="0"/>
          </a:p>
        </p:txBody>
      </p:sp>
    </p:spTree>
    <p:extLst>
      <p:ext uri="{BB962C8B-B14F-4D97-AF65-F5344CB8AC3E}">
        <p14:creationId xmlns:p14="http://schemas.microsoft.com/office/powerpoint/2010/main" val="3229086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848600" cy="1143000"/>
          </a:xfrm>
        </p:spPr>
        <p:txBody>
          <a:bodyPr/>
          <a:lstStyle/>
          <a:p>
            <a:r>
              <a:rPr lang="en-US" dirty="0" smtClean="0"/>
              <a:t>7. Lack of Transparency</a:t>
            </a:r>
            <a:endParaRPr lang="en-US" dirty="0"/>
          </a:p>
        </p:txBody>
      </p:sp>
      <p:sp>
        <p:nvSpPr>
          <p:cNvPr id="3" name="Content Placeholder 2"/>
          <p:cNvSpPr>
            <a:spLocks noGrp="1"/>
          </p:cNvSpPr>
          <p:nvPr>
            <p:ph idx="1"/>
          </p:nvPr>
        </p:nvSpPr>
        <p:spPr>
          <a:xfrm>
            <a:off x="609600" y="1981200"/>
            <a:ext cx="7848600" cy="4191000"/>
          </a:xfrm>
        </p:spPr>
        <p:txBody>
          <a:bodyPr/>
          <a:lstStyle/>
          <a:p>
            <a:r>
              <a:rPr lang="en-US" dirty="0" smtClean="0"/>
              <a:t>The banks and financial institutions adopt certain accounting practices which do not show realistic picture. </a:t>
            </a:r>
          </a:p>
          <a:p>
            <a:r>
              <a:rPr lang="en-US" dirty="0" smtClean="0"/>
              <a:t>There is lack of transparency in such disclosures. </a:t>
            </a:r>
          </a:p>
          <a:p>
            <a:r>
              <a:rPr lang="en-US" dirty="0" smtClean="0"/>
              <a:t>It raises the problem of integrity with regard to the </a:t>
            </a:r>
            <a:r>
              <a:rPr lang="en-US" dirty="0"/>
              <a:t>Indian Financial </a:t>
            </a:r>
            <a:r>
              <a:rPr lang="en-US" dirty="0" smtClean="0"/>
              <a:t>System and hampers the financial health of the economy. </a:t>
            </a:r>
          </a:p>
          <a:p>
            <a:r>
              <a:rPr lang="en-US" dirty="0" smtClean="0"/>
              <a:t>The banks make themselves more transparent and accountable in order to gain investor confidence.</a:t>
            </a:r>
            <a:endParaRPr lang="en-US" dirty="0"/>
          </a:p>
        </p:txBody>
      </p:sp>
    </p:spTree>
    <p:extLst>
      <p:ext uri="{BB962C8B-B14F-4D97-AF65-F5344CB8AC3E}">
        <p14:creationId xmlns:p14="http://schemas.microsoft.com/office/powerpoint/2010/main" val="438163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0"/>
            <a:ext cx="8001000" cy="5334000"/>
          </a:xfrm>
        </p:spPr>
        <p:txBody>
          <a:bodyPr/>
          <a:lstStyle/>
          <a:p>
            <a:r>
              <a:rPr lang="en-US" dirty="0" smtClean="0"/>
              <a:t>The India Financial System falls into 3 different phases :</a:t>
            </a:r>
          </a:p>
          <a:p>
            <a:pPr lvl="1"/>
            <a:r>
              <a:rPr lang="en-US" dirty="0" smtClean="0"/>
              <a:t>Pre Independence </a:t>
            </a:r>
            <a:r>
              <a:rPr lang="en-US" dirty="0" err="1" smtClean="0"/>
              <a:t>upto</a:t>
            </a:r>
            <a:r>
              <a:rPr lang="en-US" dirty="0" smtClean="0"/>
              <a:t> 1951</a:t>
            </a:r>
          </a:p>
          <a:p>
            <a:pPr lvl="1"/>
            <a:r>
              <a:rPr lang="en-US" dirty="0" smtClean="0"/>
              <a:t>Post Independence 1951</a:t>
            </a:r>
          </a:p>
          <a:p>
            <a:pPr lvl="1"/>
            <a:r>
              <a:rPr lang="en-US" dirty="0" smtClean="0"/>
              <a:t>Post 1991</a:t>
            </a:r>
          </a:p>
          <a:p>
            <a:endParaRPr lang="en-US" dirty="0"/>
          </a:p>
          <a:p>
            <a:endParaRPr lang="en-US" dirty="0"/>
          </a:p>
        </p:txBody>
      </p:sp>
    </p:spTree>
    <p:extLst>
      <p:ext uri="{BB962C8B-B14F-4D97-AF65-F5344CB8AC3E}">
        <p14:creationId xmlns:p14="http://schemas.microsoft.com/office/powerpoint/2010/main" val="1660973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9600" dirty="0" smtClean="0"/>
              <a:t>Thank you</a:t>
            </a:r>
            <a:endParaRPr lang="en-US" sz="96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87685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848600" cy="1143000"/>
          </a:xfrm>
        </p:spPr>
        <p:txBody>
          <a:bodyPr/>
          <a:lstStyle/>
          <a:p>
            <a:r>
              <a:rPr lang="en-US" b="1" u="sng" dirty="0" smtClean="0"/>
              <a:t>Pre Independence up to 1951</a:t>
            </a:r>
            <a:endParaRPr lang="en-US" b="1" u="sng" dirty="0"/>
          </a:p>
        </p:txBody>
      </p:sp>
      <p:sp>
        <p:nvSpPr>
          <p:cNvPr id="3" name="Content Placeholder 2"/>
          <p:cNvSpPr>
            <a:spLocks noGrp="1"/>
          </p:cNvSpPr>
          <p:nvPr>
            <p:ph idx="1"/>
          </p:nvPr>
        </p:nvSpPr>
        <p:spPr>
          <a:xfrm>
            <a:off x="685800" y="2133600"/>
            <a:ext cx="7924800" cy="4191000"/>
          </a:xfrm>
        </p:spPr>
        <p:txBody>
          <a:bodyPr>
            <a:normAutofit/>
          </a:bodyPr>
          <a:lstStyle/>
          <a:p>
            <a:r>
              <a:rPr lang="en-US" dirty="0" smtClean="0"/>
              <a:t>The structure of Indian Financial System during the Pre Independence Era was that of a traditional economy. </a:t>
            </a:r>
          </a:p>
          <a:p>
            <a:r>
              <a:rPr lang="en-US" dirty="0" smtClean="0"/>
              <a:t>The main features of the financial system pre 1951 was that of a closed economy consisting of :</a:t>
            </a:r>
          </a:p>
          <a:p>
            <a:pPr lvl="1"/>
            <a:r>
              <a:rPr lang="en-US" dirty="0" smtClean="0"/>
              <a:t>Semi organised Securities Market.</a:t>
            </a:r>
          </a:p>
          <a:p>
            <a:pPr lvl="1"/>
            <a:r>
              <a:rPr lang="en-US" dirty="0" smtClean="0"/>
              <a:t>Closed circle Industrial Entrepreneurship</a:t>
            </a:r>
          </a:p>
          <a:p>
            <a:pPr lvl="1"/>
            <a:r>
              <a:rPr lang="en-US" dirty="0" smtClean="0"/>
              <a:t>Restricted access to foreign savings</a:t>
            </a:r>
          </a:p>
          <a:p>
            <a:pPr lvl="1"/>
            <a:r>
              <a:rPr lang="en-US" dirty="0" smtClean="0"/>
              <a:t>Absence of financial institutions in long term industrial financing.</a:t>
            </a:r>
            <a:endParaRPr lang="en-US" dirty="0"/>
          </a:p>
        </p:txBody>
      </p:sp>
    </p:spTree>
    <p:extLst>
      <p:ext uri="{BB962C8B-B14F-4D97-AF65-F5344CB8AC3E}">
        <p14:creationId xmlns:p14="http://schemas.microsoft.com/office/powerpoint/2010/main" val="313230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96200" cy="1143000"/>
          </a:xfrm>
        </p:spPr>
        <p:txBody>
          <a:bodyPr>
            <a:normAutofit fontScale="90000"/>
          </a:bodyPr>
          <a:lstStyle/>
          <a:p>
            <a:r>
              <a:rPr lang="en-US" b="1" u="sng" dirty="0" smtClean="0"/>
              <a:t>Post Independence </a:t>
            </a:r>
            <a:r>
              <a:rPr lang="en-US" b="1" u="sng" dirty="0" err="1" smtClean="0"/>
              <a:t>upto</a:t>
            </a:r>
            <a:r>
              <a:rPr lang="en-US" b="1" u="sng" dirty="0" smtClean="0"/>
              <a:t> 1990’s</a:t>
            </a:r>
            <a:endParaRPr lang="en-US" b="1" u="sng" dirty="0"/>
          </a:p>
        </p:txBody>
      </p:sp>
      <p:sp>
        <p:nvSpPr>
          <p:cNvPr id="3" name="Content Placeholder 2"/>
          <p:cNvSpPr>
            <a:spLocks noGrp="1"/>
          </p:cNvSpPr>
          <p:nvPr>
            <p:ph idx="1"/>
          </p:nvPr>
        </p:nvSpPr>
        <p:spPr>
          <a:xfrm>
            <a:off x="685800" y="1752600"/>
            <a:ext cx="7848600" cy="4080029"/>
          </a:xfrm>
        </p:spPr>
        <p:txBody>
          <a:bodyPr/>
          <a:lstStyle/>
          <a:p>
            <a:r>
              <a:rPr lang="en-US" dirty="0" smtClean="0"/>
              <a:t>During the post independence period there has been a significant growth in the </a:t>
            </a:r>
            <a:r>
              <a:rPr lang="en-US" dirty="0"/>
              <a:t>Indian Financial System</a:t>
            </a:r>
            <a:r>
              <a:rPr lang="en-US" dirty="0" smtClean="0"/>
              <a:t> in terms of quantitative indicators as well as in diversification and innovations. </a:t>
            </a:r>
          </a:p>
          <a:p>
            <a:r>
              <a:rPr lang="en-US" dirty="0" smtClean="0"/>
              <a:t>This period was the progressive transfer of its important constituents from private ownership to public ownership. </a:t>
            </a:r>
          </a:p>
          <a:p>
            <a:r>
              <a:rPr lang="en-US" dirty="0" smtClean="0"/>
              <a:t>An overview of the development of the Indian Financial System in the post independence period up to 1990’s are as under :</a:t>
            </a:r>
            <a:endParaRPr lang="en-US" dirty="0"/>
          </a:p>
        </p:txBody>
      </p:sp>
    </p:spTree>
    <p:extLst>
      <p:ext uri="{BB962C8B-B14F-4D97-AF65-F5344CB8AC3E}">
        <p14:creationId xmlns:p14="http://schemas.microsoft.com/office/powerpoint/2010/main" val="79503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01000" cy="1143000"/>
          </a:xfrm>
        </p:spPr>
        <p:txBody>
          <a:bodyPr>
            <a:normAutofit fontScale="90000"/>
          </a:bodyPr>
          <a:lstStyle/>
          <a:p>
            <a:r>
              <a:rPr lang="en-US" dirty="0" smtClean="0"/>
              <a:t>1. Nationalization of Banks &amp; Insurance Sector</a:t>
            </a:r>
            <a:endParaRPr lang="en-US" dirty="0"/>
          </a:p>
        </p:txBody>
      </p:sp>
      <p:sp>
        <p:nvSpPr>
          <p:cNvPr id="3" name="Content Placeholder 2"/>
          <p:cNvSpPr>
            <a:spLocks noGrp="1"/>
          </p:cNvSpPr>
          <p:nvPr>
            <p:ph idx="1"/>
          </p:nvPr>
        </p:nvSpPr>
        <p:spPr>
          <a:xfrm>
            <a:off x="685800" y="2057400"/>
            <a:ext cx="7772400" cy="3775229"/>
          </a:xfrm>
        </p:spPr>
        <p:txBody>
          <a:bodyPr/>
          <a:lstStyle/>
          <a:p>
            <a:r>
              <a:rPr lang="en-US" dirty="0" smtClean="0"/>
              <a:t>The post 1951 phase was a landmark era in the history of </a:t>
            </a:r>
            <a:r>
              <a:rPr lang="en-US" dirty="0"/>
              <a:t>Indian Financial </a:t>
            </a:r>
            <a:r>
              <a:rPr lang="en-US" dirty="0" smtClean="0"/>
              <a:t>System with the </a:t>
            </a:r>
            <a:r>
              <a:rPr lang="en-US" dirty="0" err="1" smtClean="0"/>
              <a:t>nationalisation</a:t>
            </a:r>
            <a:r>
              <a:rPr lang="en-US" dirty="0" smtClean="0"/>
              <a:t> of RBI and SBI in 1956 </a:t>
            </a:r>
          </a:p>
          <a:p>
            <a:r>
              <a:rPr lang="en-US" dirty="0" smtClean="0"/>
              <a:t>In 1969, 14 major commercial banks were brought under direct control of government of India. The </a:t>
            </a:r>
            <a:r>
              <a:rPr lang="en-US" dirty="0" err="1" smtClean="0"/>
              <a:t>nationalisation</a:t>
            </a:r>
            <a:r>
              <a:rPr lang="en-US" dirty="0" smtClean="0"/>
              <a:t> of LIC and GIC was yet another historical measure.</a:t>
            </a:r>
          </a:p>
          <a:p>
            <a:endParaRPr lang="en-US" dirty="0"/>
          </a:p>
        </p:txBody>
      </p:sp>
    </p:spTree>
    <p:extLst>
      <p:ext uri="{BB962C8B-B14F-4D97-AF65-F5344CB8AC3E}">
        <p14:creationId xmlns:p14="http://schemas.microsoft.com/office/powerpoint/2010/main" val="370038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01000" cy="1143000"/>
          </a:xfrm>
        </p:spPr>
        <p:txBody>
          <a:bodyPr>
            <a:normAutofit fontScale="90000"/>
          </a:bodyPr>
          <a:lstStyle/>
          <a:p>
            <a:r>
              <a:rPr lang="en-US" dirty="0" smtClean="0"/>
              <a:t>2. Development Banks / Institutions</a:t>
            </a:r>
            <a:endParaRPr lang="en-US" dirty="0"/>
          </a:p>
        </p:txBody>
      </p:sp>
      <p:sp>
        <p:nvSpPr>
          <p:cNvPr id="3" name="Content Placeholder 2"/>
          <p:cNvSpPr>
            <a:spLocks noGrp="1"/>
          </p:cNvSpPr>
          <p:nvPr>
            <p:ph idx="1"/>
          </p:nvPr>
        </p:nvSpPr>
        <p:spPr>
          <a:xfrm>
            <a:off x="685800" y="1905000"/>
            <a:ext cx="7772400" cy="4267200"/>
          </a:xfrm>
        </p:spPr>
        <p:txBody>
          <a:bodyPr/>
          <a:lstStyle/>
          <a:p>
            <a:r>
              <a:rPr lang="en-US" dirty="0" smtClean="0"/>
              <a:t>In addition to </a:t>
            </a:r>
            <a:r>
              <a:rPr lang="en-US" dirty="0" smtClean="0"/>
              <a:t>nationalization, </a:t>
            </a:r>
            <a:r>
              <a:rPr lang="en-US" dirty="0" smtClean="0"/>
              <a:t>the </a:t>
            </a:r>
            <a:r>
              <a:rPr lang="en-US" dirty="0" err="1" smtClean="0"/>
              <a:t>govt</a:t>
            </a:r>
            <a:r>
              <a:rPr lang="en-US" dirty="0" smtClean="0"/>
              <a:t> created a wide range of new institutions in the public sector. The institutions were created to cater to the financial needs of industries and between them covered the whole range of Industry. The public sector occupied a commanding position in the industrial financing system in India ex ; SIDBI, IFCI, IDBI, UTI etc.</a:t>
            </a:r>
            <a:endParaRPr lang="en-US" dirty="0"/>
          </a:p>
        </p:txBody>
      </p:sp>
    </p:spTree>
    <p:extLst>
      <p:ext uri="{BB962C8B-B14F-4D97-AF65-F5344CB8AC3E}">
        <p14:creationId xmlns:p14="http://schemas.microsoft.com/office/powerpoint/2010/main" val="1567496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872344" cy="1143000"/>
          </a:xfrm>
        </p:spPr>
        <p:txBody>
          <a:bodyPr/>
          <a:lstStyle/>
          <a:p>
            <a:r>
              <a:rPr lang="en-US" dirty="0" smtClean="0"/>
              <a:t>3. Investors Protection </a:t>
            </a:r>
            <a:endParaRPr lang="en-US" dirty="0"/>
          </a:p>
        </p:txBody>
      </p:sp>
      <p:sp>
        <p:nvSpPr>
          <p:cNvPr id="3" name="Content Placeholder 2"/>
          <p:cNvSpPr>
            <a:spLocks noGrp="1"/>
          </p:cNvSpPr>
          <p:nvPr>
            <p:ph idx="1"/>
          </p:nvPr>
        </p:nvSpPr>
        <p:spPr>
          <a:xfrm>
            <a:off x="609600" y="1981200"/>
            <a:ext cx="7848600" cy="4267200"/>
          </a:xfrm>
        </p:spPr>
        <p:txBody>
          <a:bodyPr>
            <a:normAutofit fontScale="92500"/>
          </a:bodyPr>
          <a:lstStyle/>
          <a:p>
            <a:r>
              <a:rPr lang="en-US" dirty="0" smtClean="0"/>
              <a:t>During this period, there were gross mismanagement of companies, corporate frauds and abuses which results in loss of public confidence in corporate securities market. To restore investor faith and confidence, the government adopted drastic measures such as :</a:t>
            </a:r>
          </a:p>
          <a:p>
            <a:r>
              <a:rPr lang="en-US" dirty="0" smtClean="0"/>
              <a:t>The companies Act, 1956</a:t>
            </a:r>
          </a:p>
          <a:p>
            <a:r>
              <a:rPr lang="en-US" dirty="0" smtClean="0"/>
              <a:t>The Capital Issues Act, 1947</a:t>
            </a:r>
          </a:p>
          <a:p>
            <a:r>
              <a:rPr lang="en-US" dirty="0" smtClean="0"/>
              <a:t>Securities Contracts Act, 1956</a:t>
            </a:r>
          </a:p>
          <a:p>
            <a:r>
              <a:rPr lang="en-US" dirty="0" smtClean="0"/>
              <a:t>Monopolies &amp; Restrictive Trade practices Act, 1970</a:t>
            </a:r>
          </a:p>
          <a:p>
            <a:r>
              <a:rPr lang="en-US" dirty="0" smtClean="0"/>
              <a:t>Foreign Exchange Regulation Act, 1973</a:t>
            </a:r>
            <a:endParaRPr lang="en-US" dirty="0"/>
          </a:p>
        </p:txBody>
      </p:sp>
    </p:spTree>
    <p:extLst>
      <p:ext uri="{BB962C8B-B14F-4D97-AF65-F5344CB8AC3E}">
        <p14:creationId xmlns:p14="http://schemas.microsoft.com/office/powerpoint/2010/main" val="395089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u="sng" dirty="0" smtClean="0"/>
              <a:t>Post – The New Industrial Policy 1991</a:t>
            </a:r>
            <a:endParaRPr lang="en-US" b="1" u="sng" dirty="0"/>
          </a:p>
        </p:txBody>
      </p:sp>
      <p:sp>
        <p:nvSpPr>
          <p:cNvPr id="3" name="Content Placeholder 2"/>
          <p:cNvSpPr>
            <a:spLocks noGrp="1"/>
          </p:cNvSpPr>
          <p:nvPr>
            <p:ph idx="1"/>
          </p:nvPr>
        </p:nvSpPr>
        <p:spPr>
          <a:xfrm>
            <a:off x="685800" y="2057400"/>
            <a:ext cx="7696200" cy="4114800"/>
          </a:xfrm>
        </p:spPr>
        <p:txBody>
          <a:bodyPr/>
          <a:lstStyle/>
          <a:p>
            <a:r>
              <a:rPr lang="en-US" dirty="0" smtClean="0"/>
              <a:t>The declaration of the New Industrial Policy witnessed a profound transformation in the </a:t>
            </a:r>
            <a:r>
              <a:rPr lang="en-US" dirty="0"/>
              <a:t>Indian Financial </a:t>
            </a:r>
            <a:r>
              <a:rPr lang="en-US" dirty="0" smtClean="0"/>
              <a:t>System. </a:t>
            </a:r>
          </a:p>
          <a:p>
            <a:r>
              <a:rPr lang="en-US" dirty="0" smtClean="0"/>
              <a:t>The conservative philosophy of the development process in India shifted to free market economies. </a:t>
            </a:r>
          </a:p>
          <a:p>
            <a:r>
              <a:rPr lang="en-US" dirty="0" smtClean="0"/>
              <a:t>The notable developments in the </a:t>
            </a:r>
            <a:r>
              <a:rPr lang="en-US" dirty="0"/>
              <a:t>Indian Financial </a:t>
            </a:r>
            <a:r>
              <a:rPr lang="en-US" dirty="0" smtClean="0"/>
              <a:t>System during this phase are :</a:t>
            </a:r>
            <a:endParaRPr lang="en-US" dirty="0"/>
          </a:p>
        </p:txBody>
      </p:sp>
    </p:spTree>
    <p:extLst>
      <p:ext uri="{BB962C8B-B14F-4D97-AF65-F5344CB8AC3E}">
        <p14:creationId xmlns:p14="http://schemas.microsoft.com/office/powerpoint/2010/main" val="133599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27664"/>
            <a:ext cx="8001000" cy="1143000"/>
          </a:xfrm>
        </p:spPr>
        <p:txBody>
          <a:bodyPr>
            <a:normAutofit fontScale="90000"/>
          </a:bodyPr>
          <a:lstStyle/>
          <a:p>
            <a:r>
              <a:rPr lang="en-US" dirty="0" smtClean="0"/>
              <a:t>1. From Public Control to Private Ownership</a:t>
            </a:r>
            <a:endParaRPr lang="en-US" dirty="0"/>
          </a:p>
        </p:txBody>
      </p:sp>
      <p:sp>
        <p:nvSpPr>
          <p:cNvPr id="3" name="Content Placeholder 2"/>
          <p:cNvSpPr>
            <a:spLocks noGrp="1"/>
          </p:cNvSpPr>
          <p:nvPr>
            <p:ph idx="1"/>
          </p:nvPr>
        </p:nvSpPr>
        <p:spPr>
          <a:xfrm>
            <a:off x="609600" y="2323652"/>
            <a:ext cx="7924800" cy="4000948"/>
          </a:xfrm>
        </p:spPr>
        <p:txBody>
          <a:bodyPr/>
          <a:lstStyle/>
          <a:p>
            <a:r>
              <a:rPr lang="en-US" dirty="0" smtClean="0"/>
              <a:t>The major steps initiated during this phase were to privatize important financial institutions. </a:t>
            </a:r>
          </a:p>
          <a:p>
            <a:r>
              <a:rPr lang="en-US" dirty="0" smtClean="0"/>
              <a:t>The conversion of the IFCI into a public limited company. </a:t>
            </a:r>
          </a:p>
          <a:p>
            <a:r>
              <a:rPr lang="en-US" dirty="0" smtClean="0"/>
              <a:t>IDBI offering their equity to private investors were all the part of privatization of financial institution. </a:t>
            </a:r>
          </a:p>
          <a:p>
            <a:r>
              <a:rPr lang="en-US" dirty="0" smtClean="0"/>
              <a:t>The setting up of private mutual funds and banks under the guidelines of RBI also came into existence.</a:t>
            </a:r>
            <a:endParaRPr lang="en-US" dirty="0"/>
          </a:p>
        </p:txBody>
      </p:sp>
    </p:spTree>
    <p:extLst>
      <p:ext uri="{BB962C8B-B14F-4D97-AF65-F5344CB8AC3E}">
        <p14:creationId xmlns:p14="http://schemas.microsoft.com/office/powerpoint/2010/main" val="3372767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243</TotalTime>
  <Words>1015</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Evolution of the Financial System</vt:lpstr>
      <vt:lpstr>PowerPoint Presentation</vt:lpstr>
      <vt:lpstr>Pre Independence up to 1951</vt:lpstr>
      <vt:lpstr>Post Independence upto 1990’s</vt:lpstr>
      <vt:lpstr>1. Nationalization of Banks &amp; Insurance Sector</vt:lpstr>
      <vt:lpstr>2. Development Banks / Institutions</vt:lpstr>
      <vt:lpstr>3. Investors Protection </vt:lpstr>
      <vt:lpstr>Post – The New Industrial Policy 1991</vt:lpstr>
      <vt:lpstr>1. From Public Control to Private Ownership</vt:lpstr>
      <vt:lpstr>2. Transformation of Institutional Structure</vt:lpstr>
      <vt:lpstr>PowerPoint Presentation</vt:lpstr>
      <vt:lpstr>Weaknesses of Indian Financial System </vt:lpstr>
      <vt:lpstr>1. Govt Interference</vt:lpstr>
      <vt:lpstr>2. Lack of Professionalism</vt:lpstr>
      <vt:lpstr>3. Lack of Direction</vt:lpstr>
      <vt:lpstr>4. Lack of Operational flexibility </vt:lpstr>
      <vt:lpstr>5. Excessive Regulation </vt:lpstr>
      <vt:lpstr>6. Lack of Coordination</vt:lpstr>
      <vt:lpstr>7. Lack of Transparency</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the Financial System</dc:title>
  <dc:creator>man</dc:creator>
  <cp:lastModifiedBy>man</cp:lastModifiedBy>
  <cp:revision>16</cp:revision>
  <dcterms:created xsi:type="dcterms:W3CDTF">2015-07-21T12:30:07Z</dcterms:created>
  <dcterms:modified xsi:type="dcterms:W3CDTF">2015-07-26T00:52:22Z</dcterms:modified>
</cp:coreProperties>
</file>