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6/17/2020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6/17/2020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6/17/2020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6/17/2020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6/17/2020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6/17/2020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6/17/2020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6/17/2020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6/17/2020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6/17/2020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0F8C7-F5A9-6A4B-ADFF-BF1A88395F8C}"/>
              </a:ext>
            </a:extLst>
          </p:cNvPr>
          <p:cNvSpPr>
            <a:spLocks noGrp="1"/>
          </p:cNvSpPr>
          <p:nvPr>
            <p:ph type="ctrTitle"/>
          </p:nvPr>
        </p:nvSpPr>
        <p:spPr/>
        <p:txBody>
          <a:bodyPr/>
          <a:lstStyle/>
          <a:p>
            <a:r>
              <a:rPr lang="en-IN"/>
              <a:t>Piecemeal Distribution of Cash</a:t>
            </a:r>
            <a:endParaRPr lang="en-US"/>
          </a:p>
        </p:txBody>
      </p:sp>
      <p:sp>
        <p:nvSpPr>
          <p:cNvPr id="3" name="Subtitle 2">
            <a:extLst>
              <a:ext uri="{FF2B5EF4-FFF2-40B4-BE49-F238E27FC236}">
                <a16:creationId xmlns:a16="http://schemas.microsoft.com/office/drawing/2014/main" id="{CF1A5C3D-DCE9-BD47-B8AC-5A8E509EA15C}"/>
              </a:ext>
            </a:extLst>
          </p:cNvPr>
          <p:cNvSpPr>
            <a:spLocks noGrp="1"/>
          </p:cNvSpPr>
          <p:nvPr>
            <p:ph type="subTitle" idx="1"/>
          </p:nvPr>
        </p:nvSpPr>
        <p:spPr/>
        <p:txBody>
          <a:bodyPr>
            <a:normAutofit fontScale="62500" lnSpcReduction="20000"/>
          </a:bodyPr>
          <a:lstStyle/>
          <a:p>
            <a:r>
              <a:rPr lang="en-IN"/>
              <a:t>CS CHARUL PATEL</a:t>
            </a:r>
          </a:p>
          <a:p>
            <a:r>
              <a:rPr lang="en-IN"/>
              <a:t>ASSISTANT PROFESSOR, DEPARTMENT OF ACCOUNTANCY</a:t>
            </a:r>
          </a:p>
          <a:p>
            <a:r>
              <a:rPr lang="en-IN"/>
              <a:t>SIES COLLEGE OF COMMERCE AND ECONOMICS</a:t>
            </a:r>
          </a:p>
          <a:p>
            <a:endParaRPr lang="en-IN"/>
          </a:p>
          <a:p>
            <a:endParaRPr lang="en-IN"/>
          </a:p>
          <a:p>
            <a:endParaRPr lang="en-IN"/>
          </a:p>
          <a:p>
            <a:endParaRPr lang="en-US"/>
          </a:p>
        </p:txBody>
      </p:sp>
    </p:spTree>
    <p:extLst>
      <p:ext uri="{BB962C8B-B14F-4D97-AF65-F5344CB8AC3E}">
        <p14:creationId xmlns:p14="http://schemas.microsoft.com/office/powerpoint/2010/main" val="401034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888BA-5B20-E848-BAFC-B42DEAC3D286}"/>
              </a:ext>
            </a:extLst>
          </p:cNvPr>
          <p:cNvSpPr>
            <a:spLocks noGrp="1"/>
          </p:cNvSpPr>
          <p:nvPr>
            <p:ph type="title"/>
          </p:nvPr>
        </p:nvSpPr>
        <p:spPr/>
        <p:txBody>
          <a:bodyPr/>
          <a:lstStyle/>
          <a:p>
            <a:r>
              <a:rPr lang="en-IN"/>
              <a:t>Meaning</a:t>
            </a:r>
            <a:endParaRPr lang="en-US"/>
          </a:p>
        </p:txBody>
      </p:sp>
      <p:sp>
        <p:nvSpPr>
          <p:cNvPr id="3" name="Content Placeholder 2">
            <a:extLst>
              <a:ext uri="{FF2B5EF4-FFF2-40B4-BE49-F238E27FC236}">
                <a16:creationId xmlns:a16="http://schemas.microsoft.com/office/drawing/2014/main" id="{C85BABA7-636E-2941-8012-E5AFEFA22105}"/>
              </a:ext>
            </a:extLst>
          </p:cNvPr>
          <p:cNvSpPr>
            <a:spLocks noGrp="1"/>
          </p:cNvSpPr>
          <p:nvPr>
            <p:ph idx="1"/>
          </p:nvPr>
        </p:nvSpPr>
        <p:spPr/>
        <p:txBody>
          <a:bodyPr/>
          <a:lstStyle/>
          <a:p>
            <a:r>
              <a:rPr lang="en-IN"/>
              <a:t>Picemeal distribution of cash refers to distribution of cash in parts / installments</a:t>
            </a:r>
          </a:p>
          <a:p>
            <a:r>
              <a:rPr lang="en-IN"/>
              <a:t>This happens in case of dissolution of a partnership firm</a:t>
            </a:r>
          </a:p>
          <a:p>
            <a:r>
              <a:rPr lang="en-IN"/>
              <a:t> In case of dissolution , the firm has to be closed </a:t>
            </a:r>
          </a:p>
          <a:p>
            <a:r>
              <a:rPr lang="en-IN"/>
              <a:t> For this all it’s assets are sold and from the amount So realised  it’s liabilities have to be paid</a:t>
            </a:r>
          </a:p>
          <a:p>
            <a:r>
              <a:rPr lang="en-IN"/>
              <a:t> It is not possible to sell all assets on the same day and make payment to all the liabilities on the same day</a:t>
            </a:r>
          </a:p>
          <a:p>
            <a:r>
              <a:rPr lang="en-IN"/>
              <a:t>Both of these things happen in parts / Pieces / Installments</a:t>
            </a:r>
          </a:p>
          <a:p>
            <a:r>
              <a:rPr lang="en-IN"/>
              <a:t> Hence in piecemeal distribution we shall study  how to distribute the money realised in installments / pieces from the sale of the assets amongst its various liabilities</a:t>
            </a:r>
          </a:p>
          <a:p>
            <a:endParaRPr lang="en-IN"/>
          </a:p>
          <a:p>
            <a:endParaRPr lang="en-IN"/>
          </a:p>
        </p:txBody>
      </p:sp>
    </p:spTree>
    <p:extLst>
      <p:ext uri="{BB962C8B-B14F-4D97-AF65-F5344CB8AC3E}">
        <p14:creationId xmlns:p14="http://schemas.microsoft.com/office/powerpoint/2010/main" val="1092177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8E9B7-A2F2-5947-9EAE-B0F252942ABC}"/>
              </a:ext>
            </a:extLst>
          </p:cNvPr>
          <p:cNvSpPr>
            <a:spLocks noGrp="1"/>
          </p:cNvSpPr>
          <p:nvPr>
            <p:ph type="title"/>
          </p:nvPr>
        </p:nvSpPr>
        <p:spPr>
          <a:xfrm>
            <a:off x="1849174" y="398102"/>
            <a:ext cx="10058400" cy="1371600"/>
          </a:xfrm>
        </p:spPr>
        <p:txBody>
          <a:bodyPr>
            <a:normAutofit fontScale="90000"/>
          </a:bodyPr>
          <a:lstStyle/>
          <a:p>
            <a:r>
              <a:rPr lang="en-IN"/>
              <a:t>Types of liabilities and order of payment</a:t>
            </a:r>
            <a:endParaRPr lang="en-US"/>
          </a:p>
        </p:txBody>
      </p:sp>
      <p:sp>
        <p:nvSpPr>
          <p:cNvPr id="3" name="Content Placeholder 2">
            <a:extLst>
              <a:ext uri="{FF2B5EF4-FFF2-40B4-BE49-F238E27FC236}">
                <a16:creationId xmlns:a16="http://schemas.microsoft.com/office/drawing/2014/main" id="{3986C739-4EF7-1147-8910-80A045C4CC62}"/>
              </a:ext>
            </a:extLst>
          </p:cNvPr>
          <p:cNvSpPr>
            <a:spLocks noGrp="1"/>
          </p:cNvSpPr>
          <p:nvPr>
            <p:ph idx="1"/>
          </p:nvPr>
        </p:nvSpPr>
        <p:spPr>
          <a:xfrm>
            <a:off x="516692" y="1769702"/>
            <a:ext cx="10058400" cy="4342597"/>
          </a:xfrm>
        </p:spPr>
        <p:txBody>
          <a:bodyPr/>
          <a:lstStyle/>
          <a:p>
            <a:pPr marL="0" indent="0">
              <a:buNone/>
            </a:pPr>
            <a:r>
              <a:rPr lang="en-IN"/>
              <a:t>There are many types of liabilities and the amount available is generally limited , so we cannot pay to all liabilities at the same time. Hence we have to decide a order of payment for the different types of liabilities.  First all outside liabilities are paid and then insiders are paid. </a:t>
            </a:r>
          </a:p>
          <a:p>
            <a:pPr marL="0" indent="0">
              <a:buNone/>
            </a:pPr>
            <a:r>
              <a:rPr lang="en-IN"/>
              <a:t>The following order of payment has to be followed</a:t>
            </a:r>
          </a:p>
          <a:p>
            <a:pPr marL="342900" indent="-342900">
              <a:buAutoNum type="arabicParenR"/>
            </a:pPr>
            <a:r>
              <a:rPr lang="en-IN"/>
              <a:t>Realisation / Dissolution expenses Incurred at the time of dissolution</a:t>
            </a:r>
          </a:p>
          <a:p>
            <a:pPr marL="342900" indent="-342900">
              <a:buAutoNum type="arabicParenR"/>
            </a:pPr>
            <a:r>
              <a:rPr lang="en-IN"/>
              <a:t>Secured liability (which is secured by an mortgage against any asset) </a:t>
            </a:r>
          </a:p>
          <a:p>
            <a:pPr marL="342900" indent="-342900">
              <a:buAutoNum type="arabicParenR"/>
            </a:pPr>
            <a:r>
              <a:rPr lang="en-IN"/>
              <a:t>Preferential liability ( Preference over other unsecured  liabilities –any payment to be made to Government or employees) </a:t>
            </a:r>
          </a:p>
          <a:p>
            <a:pPr marL="342900" indent="-342900">
              <a:buAutoNum type="arabicParenR"/>
            </a:pPr>
            <a:r>
              <a:rPr lang="en-IN"/>
              <a:t>Unsecured liabilities ( all other remaining liabilities due to outsiders is covered here) </a:t>
            </a:r>
          </a:p>
          <a:p>
            <a:pPr marL="342900" indent="-342900">
              <a:buAutoNum type="arabicParenR"/>
            </a:pPr>
            <a:r>
              <a:rPr lang="en-IN"/>
              <a:t>Partners loan </a:t>
            </a:r>
          </a:p>
          <a:p>
            <a:pPr marL="342900" indent="-342900">
              <a:buAutoNum type="arabicParenR"/>
            </a:pPr>
            <a:r>
              <a:rPr lang="en-IN"/>
              <a:t>Partners Capitol</a:t>
            </a:r>
          </a:p>
          <a:p>
            <a:pPr marL="342900" indent="-342900">
              <a:buAutoNum type="arabicParenR"/>
            </a:pPr>
            <a:endParaRPr lang="en-IN"/>
          </a:p>
          <a:p>
            <a:pPr marL="0" indent="0">
              <a:buNone/>
            </a:pPr>
            <a:endParaRPr lang="en-US"/>
          </a:p>
        </p:txBody>
      </p:sp>
    </p:spTree>
    <p:extLst>
      <p:ext uri="{BB962C8B-B14F-4D97-AF65-F5344CB8AC3E}">
        <p14:creationId xmlns:p14="http://schemas.microsoft.com/office/powerpoint/2010/main" val="1819467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1A940-0805-4C49-9962-11C13A7384D6}"/>
              </a:ext>
            </a:extLst>
          </p:cNvPr>
          <p:cNvSpPr>
            <a:spLocks noGrp="1"/>
          </p:cNvSpPr>
          <p:nvPr>
            <p:ph type="title"/>
          </p:nvPr>
        </p:nvSpPr>
        <p:spPr/>
        <p:txBody>
          <a:bodyPr>
            <a:normAutofit fontScale="90000"/>
          </a:bodyPr>
          <a:lstStyle/>
          <a:p>
            <a:r>
              <a:rPr lang="en-IN"/>
              <a:t>Methods of Piecemeal distribution of cash</a:t>
            </a:r>
            <a:endParaRPr lang="en-US"/>
          </a:p>
        </p:txBody>
      </p:sp>
      <p:sp>
        <p:nvSpPr>
          <p:cNvPr id="3" name="Content Placeholder 2">
            <a:extLst>
              <a:ext uri="{FF2B5EF4-FFF2-40B4-BE49-F238E27FC236}">
                <a16:creationId xmlns:a16="http://schemas.microsoft.com/office/drawing/2014/main" id="{D0A0C46A-FF73-D24F-AE0F-A712EAB39375}"/>
              </a:ext>
            </a:extLst>
          </p:cNvPr>
          <p:cNvSpPr>
            <a:spLocks noGrp="1"/>
          </p:cNvSpPr>
          <p:nvPr>
            <p:ph idx="1"/>
          </p:nvPr>
        </p:nvSpPr>
        <p:spPr/>
        <p:txBody>
          <a:bodyPr/>
          <a:lstStyle/>
          <a:p>
            <a:pPr marL="0" indent="0">
              <a:buNone/>
            </a:pPr>
            <a:r>
              <a:rPr lang="en-IN"/>
              <a:t>There are two methods of distribution of cash under piecemeal</a:t>
            </a:r>
          </a:p>
          <a:p>
            <a:pPr marL="342900" indent="-342900">
              <a:buAutoNum type="arabicParenR"/>
            </a:pPr>
            <a:r>
              <a:rPr lang="en-IN"/>
              <a:t>Excess Capital Method</a:t>
            </a:r>
          </a:p>
          <a:p>
            <a:pPr marL="342900" indent="-342900">
              <a:buAutoNum type="arabicParenR"/>
            </a:pPr>
            <a:r>
              <a:rPr lang="en-IN"/>
              <a:t>Maximum loss method</a:t>
            </a:r>
          </a:p>
          <a:p>
            <a:pPr marL="0" indent="0">
              <a:buNone/>
            </a:pPr>
            <a:endParaRPr lang="en-IN"/>
          </a:p>
          <a:p>
            <a:pPr marL="0" indent="0">
              <a:buNone/>
            </a:pPr>
            <a:r>
              <a:rPr lang="en-IN"/>
              <a:t>We have to study only Excess Capital method of Piecemeal distribution of cash as per our syllabus</a:t>
            </a:r>
          </a:p>
          <a:p>
            <a:pPr marL="342900" indent="-342900">
              <a:buAutoNum type="arabicParenR"/>
            </a:pPr>
            <a:endParaRPr lang="en-IN"/>
          </a:p>
          <a:p>
            <a:pPr marL="342900" indent="-342900">
              <a:buAutoNum type="arabicParenR"/>
            </a:pPr>
            <a:endParaRPr lang="en-IN"/>
          </a:p>
          <a:p>
            <a:pPr marL="342900" indent="-342900">
              <a:buAutoNum type="arabicParenR"/>
            </a:pPr>
            <a:endParaRPr lang="en-IN"/>
          </a:p>
          <a:p>
            <a:pPr marL="342900" indent="-342900">
              <a:buAutoNum type="arabicParenR"/>
            </a:pPr>
            <a:endParaRPr lang="en-IN"/>
          </a:p>
          <a:p>
            <a:pPr marL="0" indent="0">
              <a:buNone/>
            </a:pPr>
            <a:endParaRPr lang="en-US"/>
          </a:p>
        </p:txBody>
      </p:sp>
    </p:spTree>
    <p:extLst>
      <p:ext uri="{BB962C8B-B14F-4D97-AF65-F5344CB8AC3E}">
        <p14:creationId xmlns:p14="http://schemas.microsoft.com/office/powerpoint/2010/main" val="4179490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9A96B-3AAE-624C-AB54-1F4DFEC61C71}"/>
              </a:ext>
            </a:extLst>
          </p:cNvPr>
          <p:cNvSpPr>
            <a:spLocks noGrp="1"/>
          </p:cNvSpPr>
          <p:nvPr>
            <p:ph type="title"/>
          </p:nvPr>
        </p:nvSpPr>
        <p:spPr/>
        <p:txBody>
          <a:bodyPr>
            <a:normAutofit fontScale="90000"/>
          </a:bodyPr>
          <a:lstStyle/>
          <a:p>
            <a:r>
              <a:rPr lang="en-IN"/>
              <a:t>Excess capital method of piecemeal distribution of cash</a:t>
            </a:r>
            <a:endParaRPr lang="en-US"/>
          </a:p>
        </p:txBody>
      </p:sp>
      <p:sp>
        <p:nvSpPr>
          <p:cNvPr id="3" name="Content Placeholder 2">
            <a:extLst>
              <a:ext uri="{FF2B5EF4-FFF2-40B4-BE49-F238E27FC236}">
                <a16:creationId xmlns:a16="http://schemas.microsoft.com/office/drawing/2014/main" id="{671E4ABD-76BE-0B41-9A29-A5E59D7090C1}"/>
              </a:ext>
            </a:extLst>
          </p:cNvPr>
          <p:cNvSpPr>
            <a:spLocks noGrp="1"/>
          </p:cNvSpPr>
          <p:nvPr>
            <p:ph idx="1"/>
          </p:nvPr>
        </p:nvSpPr>
        <p:spPr/>
        <p:txBody>
          <a:bodyPr>
            <a:normAutofit/>
          </a:bodyPr>
          <a:lstStyle/>
          <a:p>
            <a:pPr marL="0" indent="0">
              <a:buNone/>
            </a:pPr>
            <a:r>
              <a:rPr lang="en-IN"/>
              <a:t>Under Excess capital method of  piecemeal distribution of cash we shall bring all the partners capital in their profit sharing ratios , so that after payment to outsiders when at the end we come to payment of partners capital the balance unpaid that is realisation loss or Surplus payment made that is realisation profit, will be in profit sharing ratio as per the requirement of Partnership provisions. </a:t>
            </a:r>
          </a:p>
          <a:p>
            <a:pPr marL="0" indent="0">
              <a:buNone/>
            </a:pPr>
            <a:r>
              <a:rPr lang="en-IN"/>
              <a:t>Under excess capital method we shall prepare two statements</a:t>
            </a:r>
          </a:p>
          <a:p>
            <a:pPr marL="342900" indent="-342900">
              <a:buAutoNum type="alphaLcParenR"/>
            </a:pPr>
            <a:r>
              <a:rPr lang="en-IN"/>
              <a:t>Statement of excess capital – to find out which partner has excess capital and the order of payment for partners capital</a:t>
            </a:r>
          </a:p>
          <a:p>
            <a:pPr marL="342900" indent="-342900">
              <a:buAutoNum type="alphaLcParenR"/>
            </a:pPr>
            <a:r>
              <a:rPr lang="en-IN"/>
              <a:t>Statement of Piecemeal distribution of cash – for actual distribution of cash amongst alll liabilities</a:t>
            </a:r>
          </a:p>
          <a:p>
            <a:pPr marL="342900" indent="-342900">
              <a:buAutoNum type="alphaLcParenR"/>
            </a:pPr>
            <a:endParaRPr lang="en-IN"/>
          </a:p>
          <a:p>
            <a:pPr marL="342900" indent="-342900">
              <a:buAutoNum type="alphaLcParenR"/>
            </a:pPr>
            <a:endParaRPr lang="en-IN"/>
          </a:p>
          <a:p>
            <a:pPr marL="342900" indent="-342900">
              <a:buAutoNum type="alphaLcParenR"/>
            </a:pPr>
            <a:endParaRPr lang="en-IN"/>
          </a:p>
          <a:p>
            <a:pPr marL="0" indent="0">
              <a:buNone/>
            </a:pPr>
            <a:endParaRPr lang="en-IN"/>
          </a:p>
          <a:p>
            <a:pPr marL="0" indent="0">
              <a:buNone/>
            </a:pPr>
            <a:endParaRPr lang="en-US"/>
          </a:p>
        </p:txBody>
      </p:sp>
    </p:spTree>
    <p:extLst>
      <p:ext uri="{BB962C8B-B14F-4D97-AF65-F5344CB8AC3E}">
        <p14:creationId xmlns:p14="http://schemas.microsoft.com/office/powerpoint/2010/main" val="2693813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C1F71E-866D-944D-838B-F89129AF224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9A7CDE-5993-C84C-AE70-40706D8F2BAA}"/>
              </a:ext>
            </a:extLst>
          </p:cNvPr>
          <p:cNvSpPr>
            <a:spLocks noGrp="1"/>
          </p:cNvSpPr>
          <p:nvPr>
            <p:ph idx="1"/>
          </p:nvPr>
        </p:nvSpPr>
        <p:spPr/>
        <p:txBody>
          <a:bodyPr/>
          <a:lstStyle/>
          <a:p>
            <a:r>
              <a:rPr lang="en-IN"/>
              <a:t>Refer to the detailed notes and problem sheet uploaded on the website for better understanding and solving the practical Problems</a:t>
            </a:r>
          </a:p>
          <a:p>
            <a:endParaRPr lang="en-IN"/>
          </a:p>
          <a:p>
            <a:r>
              <a:rPr lang="en-IN"/>
              <a:t>THANK YOU AND ALL THE BEST</a:t>
            </a:r>
          </a:p>
          <a:p>
            <a:pPr marL="0" indent="0">
              <a:buNone/>
            </a:pPr>
            <a:endParaRPr lang="en-US"/>
          </a:p>
        </p:txBody>
      </p:sp>
    </p:spTree>
    <p:extLst>
      <p:ext uri="{BB962C8B-B14F-4D97-AF65-F5344CB8AC3E}">
        <p14:creationId xmlns:p14="http://schemas.microsoft.com/office/powerpoint/2010/main" val="13027459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Savon</vt:lpstr>
      <vt:lpstr>Piecemeal Distribution of Cash</vt:lpstr>
      <vt:lpstr>Meaning</vt:lpstr>
      <vt:lpstr>Types of liabilities and order of payment</vt:lpstr>
      <vt:lpstr>Methods of Piecemeal distribution of cash</vt:lpstr>
      <vt:lpstr>Excess capital method of piecemeal distribution of cash</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Piecemeal Distribution of Cash</dc:title>
  <dc:creator>Charul Patel</dc:creator>
  <cp:lastModifiedBy>Charul Patel</cp:lastModifiedBy>
  <cp:revision>1</cp:revision>
  <dcterms:created xsi:type="dcterms:W3CDTF">2020-06-17T01:39:37Z</dcterms:created>
  <dcterms:modified xsi:type="dcterms:W3CDTF">2020-06-17T02:20:00Z</dcterms:modified>
</cp:coreProperties>
</file>