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57" r:id="rId3"/>
    <p:sldId id="259" r:id="rId4"/>
    <p:sldId id="261" r:id="rId5"/>
    <p:sldId id="262" r:id="rId6"/>
    <p:sldId id="264" r:id="rId7"/>
    <p:sldId id="265" r:id="rId8"/>
    <p:sldId id="267" r:id="rId9"/>
    <p:sldId id="269" r:id="rId10"/>
    <p:sldId id="270" r:id="rId11"/>
    <p:sldId id="272" r:id="rId12"/>
    <p:sldId id="274" r:id="rId13"/>
    <p:sldId id="279" r:id="rId14"/>
    <p:sldId id="2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3" d="100"/>
          <a:sy n="73" d="100"/>
        </p:scale>
        <p:origin x="-46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230725-B12A-4947-B15F-15C7C7EBB6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7E86E4E6-B0C8-4FFB-8FF4-468880D728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EA7AC6F-FC29-48E4-B08D-94055E3F91CA}"/>
              </a:ext>
            </a:extLst>
          </p:cNvPr>
          <p:cNvSpPr>
            <a:spLocks noGrp="1"/>
          </p:cNvSpPr>
          <p:nvPr>
            <p:ph type="dt" sz="half" idx="10"/>
          </p:nvPr>
        </p:nvSpPr>
        <p:spPr/>
        <p:txBody>
          <a:bodyPr/>
          <a:lstStyle/>
          <a:p>
            <a:fld id="{1673A8CD-0EF5-4CED-8BA1-7F62618CF698}" type="datetimeFigureOut">
              <a:rPr lang="en-US" smtClean="0"/>
              <a:pPr/>
              <a:t>2/11/2022</a:t>
            </a:fld>
            <a:endParaRPr lang="en-US"/>
          </a:p>
        </p:txBody>
      </p:sp>
      <p:sp>
        <p:nvSpPr>
          <p:cNvPr id="5" name="Footer Placeholder 4">
            <a:extLst>
              <a:ext uri="{FF2B5EF4-FFF2-40B4-BE49-F238E27FC236}">
                <a16:creationId xmlns:a16="http://schemas.microsoft.com/office/drawing/2014/main" xmlns="" id="{AC2FC1EF-CF33-4059-BB0E-18ABD9B21A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29671E9-AF2D-448A-B4FE-A10BF560F052}"/>
              </a:ext>
            </a:extLst>
          </p:cNvPr>
          <p:cNvSpPr>
            <a:spLocks noGrp="1"/>
          </p:cNvSpPr>
          <p:nvPr>
            <p:ph type="sldNum" sz="quarter" idx="12"/>
          </p:nvPr>
        </p:nvSpPr>
        <p:spPr/>
        <p:txBody>
          <a:bodyPr/>
          <a:lstStyle/>
          <a:p>
            <a:fld id="{1B89D5DE-B234-46FE-9109-27F569F99B53}" type="slidenum">
              <a:rPr lang="en-US" smtClean="0"/>
              <a:pPr/>
              <a:t>‹#›</a:t>
            </a:fld>
            <a:endParaRPr lang="en-US"/>
          </a:p>
        </p:txBody>
      </p:sp>
    </p:spTree>
    <p:extLst>
      <p:ext uri="{BB962C8B-B14F-4D97-AF65-F5344CB8AC3E}">
        <p14:creationId xmlns:p14="http://schemas.microsoft.com/office/powerpoint/2010/main" xmlns="" val="87053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F565A5-B1C3-4ADD-B92B-FDCBB16B88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B0B8797-CB2A-4421-AD00-AE2AB23A2C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ECF6080-2232-428A-872B-442587474AE5}"/>
              </a:ext>
            </a:extLst>
          </p:cNvPr>
          <p:cNvSpPr>
            <a:spLocks noGrp="1"/>
          </p:cNvSpPr>
          <p:nvPr>
            <p:ph type="dt" sz="half" idx="10"/>
          </p:nvPr>
        </p:nvSpPr>
        <p:spPr/>
        <p:txBody>
          <a:bodyPr/>
          <a:lstStyle/>
          <a:p>
            <a:fld id="{1673A8CD-0EF5-4CED-8BA1-7F62618CF698}" type="datetimeFigureOut">
              <a:rPr lang="en-US" smtClean="0"/>
              <a:pPr/>
              <a:t>2/11/2022</a:t>
            </a:fld>
            <a:endParaRPr lang="en-US"/>
          </a:p>
        </p:txBody>
      </p:sp>
      <p:sp>
        <p:nvSpPr>
          <p:cNvPr id="5" name="Footer Placeholder 4">
            <a:extLst>
              <a:ext uri="{FF2B5EF4-FFF2-40B4-BE49-F238E27FC236}">
                <a16:creationId xmlns:a16="http://schemas.microsoft.com/office/drawing/2014/main" xmlns="" id="{FD70A2A9-0175-49F7-94DC-EF95252934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D00EC01-7666-425D-A293-0C66CD42FB6A}"/>
              </a:ext>
            </a:extLst>
          </p:cNvPr>
          <p:cNvSpPr>
            <a:spLocks noGrp="1"/>
          </p:cNvSpPr>
          <p:nvPr>
            <p:ph type="sldNum" sz="quarter" idx="12"/>
          </p:nvPr>
        </p:nvSpPr>
        <p:spPr/>
        <p:txBody>
          <a:bodyPr/>
          <a:lstStyle/>
          <a:p>
            <a:fld id="{1B89D5DE-B234-46FE-9109-27F569F99B53}" type="slidenum">
              <a:rPr lang="en-US" smtClean="0"/>
              <a:pPr/>
              <a:t>‹#›</a:t>
            </a:fld>
            <a:endParaRPr lang="en-US"/>
          </a:p>
        </p:txBody>
      </p:sp>
    </p:spTree>
    <p:extLst>
      <p:ext uri="{BB962C8B-B14F-4D97-AF65-F5344CB8AC3E}">
        <p14:creationId xmlns:p14="http://schemas.microsoft.com/office/powerpoint/2010/main" xmlns="" val="2855963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652C309-DAEE-404A-B9CB-A4B2DBB740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4EF3B0D-A202-49DC-8385-77E2085943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6F2F51F-61A6-43D9-ACA6-70DC777496F4}"/>
              </a:ext>
            </a:extLst>
          </p:cNvPr>
          <p:cNvSpPr>
            <a:spLocks noGrp="1"/>
          </p:cNvSpPr>
          <p:nvPr>
            <p:ph type="dt" sz="half" idx="10"/>
          </p:nvPr>
        </p:nvSpPr>
        <p:spPr/>
        <p:txBody>
          <a:bodyPr/>
          <a:lstStyle/>
          <a:p>
            <a:fld id="{1673A8CD-0EF5-4CED-8BA1-7F62618CF698}" type="datetimeFigureOut">
              <a:rPr lang="en-US" smtClean="0"/>
              <a:pPr/>
              <a:t>2/11/2022</a:t>
            </a:fld>
            <a:endParaRPr lang="en-US"/>
          </a:p>
        </p:txBody>
      </p:sp>
      <p:sp>
        <p:nvSpPr>
          <p:cNvPr id="5" name="Footer Placeholder 4">
            <a:extLst>
              <a:ext uri="{FF2B5EF4-FFF2-40B4-BE49-F238E27FC236}">
                <a16:creationId xmlns:a16="http://schemas.microsoft.com/office/drawing/2014/main" xmlns="" id="{5902C747-9612-4D71-A866-2DBDA34A03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309575E-871F-4DB2-B83C-52E10A443E66}"/>
              </a:ext>
            </a:extLst>
          </p:cNvPr>
          <p:cNvSpPr>
            <a:spLocks noGrp="1"/>
          </p:cNvSpPr>
          <p:nvPr>
            <p:ph type="sldNum" sz="quarter" idx="12"/>
          </p:nvPr>
        </p:nvSpPr>
        <p:spPr/>
        <p:txBody>
          <a:bodyPr/>
          <a:lstStyle/>
          <a:p>
            <a:fld id="{1B89D5DE-B234-46FE-9109-27F569F99B53}" type="slidenum">
              <a:rPr lang="en-US" smtClean="0"/>
              <a:pPr/>
              <a:t>‹#›</a:t>
            </a:fld>
            <a:endParaRPr lang="en-US"/>
          </a:p>
        </p:txBody>
      </p:sp>
    </p:spTree>
    <p:extLst>
      <p:ext uri="{BB962C8B-B14F-4D97-AF65-F5344CB8AC3E}">
        <p14:creationId xmlns:p14="http://schemas.microsoft.com/office/powerpoint/2010/main" xmlns="" val="3710575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F50EF0-AE7E-4B73-AEBB-B7B8FF930D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6684F53-0882-4522-9027-AE215DB1D8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E1BEF4F-AEDA-48FB-83D1-9AD017AEE536}"/>
              </a:ext>
            </a:extLst>
          </p:cNvPr>
          <p:cNvSpPr>
            <a:spLocks noGrp="1"/>
          </p:cNvSpPr>
          <p:nvPr>
            <p:ph type="dt" sz="half" idx="10"/>
          </p:nvPr>
        </p:nvSpPr>
        <p:spPr/>
        <p:txBody>
          <a:bodyPr/>
          <a:lstStyle/>
          <a:p>
            <a:fld id="{1673A8CD-0EF5-4CED-8BA1-7F62618CF698}" type="datetimeFigureOut">
              <a:rPr lang="en-US" smtClean="0"/>
              <a:pPr/>
              <a:t>2/11/2022</a:t>
            </a:fld>
            <a:endParaRPr lang="en-US"/>
          </a:p>
        </p:txBody>
      </p:sp>
      <p:sp>
        <p:nvSpPr>
          <p:cNvPr id="5" name="Footer Placeholder 4">
            <a:extLst>
              <a:ext uri="{FF2B5EF4-FFF2-40B4-BE49-F238E27FC236}">
                <a16:creationId xmlns:a16="http://schemas.microsoft.com/office/drawing/2014/main" xmlns="" id="{CD094AE6-02CC-4987-A967-946FF0C0EC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53CFCC7-6D31-44C4-B384-6066C05A8356}"/>
              </a:ext>
            </a:extLst>
          </p:cNvPr>
          <p:cNvSpPr>
            <a:spLocks noGrp="1"/>
          </p:cNvSpPr>
          <p:nvPr>
            <p:ph type="sldNum" sz="quarter" idx="12"/>
          </p:nvPr>
        </p:nvSpPr>
        <p:spPr/>
        <p:txBody>
          <a:bodyPr/>
          <a:lstStyle/>
          <a:p>
            <a:fld id="{1B89D5DE-B234-46FE-9109-27F569F99B53}" type="slidenum">
              <a:rPr lang="en-US" smtClean="0"/>
              <a:pPr/>
              <a:t>‹#›</a:t>
            </a:fld>
            <a:endParaRPr lang="en-US"/>
          </a:p>
        </p:txBody>
      </p:sp>
    </p:spTree>
    <p:extLst>
      <p:ext uri="{BB962C8B-B14F-4D97-AF65-F5344CB8AC3E}">
        <p14:creationId xmlns:p14="http://schemas.microsoft.com/office/powerpoint/2010/main" xmlns="" val="2824563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68E797-5522-4475-8A5A-198AA61166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D6AE367-EFD4-402C-AEC1-55BBE2D977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76D5840-97B0-422D-A8CB-A10E8699772A}"/>
              </a:ext>
            </a:extLst>
          </p:cNvPr>
          <p:cNvSpPr>
            <a:spLocks noGrp="1"/>
          </p:cNvSpPr>
          <p:nvPr>
            <p:ph type="dt" sz="half" idx="10"/>
          </p:nvPr>
        </p:nvSpPr>
        <p:spPr/>
        <p:txBody>
          <a:bodyPr/>
          <a:lstStyle/>
          <a:p>
            <a:fld id="{1673A8CD-0EF5-4CED-8BA1-7F62618CF698}" type="datetimeFigureOut">
              <a:rPr lang="en-US" smtClean="0"/>
              <a:pPr/>
              <a:t>2/11/2022</a:t>
            </a:fld>
            <a:endParaRPr lang="en-US"/>
          </a:p>
        </p:txBody>
      </p:sp>
      <p:sp>
        <p:nvSpPr>
          <p:cNvPr id="5" name="Footer Placeholder 4">
            <a:extLst>
              <a:ext uri="{FF2B5EF4-FFF2-40B4-BE49-F238E27FC236}">
                <a16:creationId xmlns:a16="http://schemas.microsoft.com/office/drawing/2014/main" xmlns="" id="{5B954B25-0237-4F4C-860E-2F8D7FBCF0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C21FBC4-7A30-4D11-BBF0-272B48C7D08C}"/>
              </a:ext>
            </a:extLst>
          </p:cNvPr>
          <p:cNvSpPr>
            <a:spLocks noGrp="1"/>
          </p:cNvSpPr>
          <p:nvPr>
            <p:ph type="sldNum" sz="quarter" idx="12"/>
          </p:nvPr>
        </p:nvSpPr>
        <p:spPr/>
        <p:txBody>
          <a:bodyPr/>
          <a:lstStyle/>
          <a:p>
            <a:fld id="{1B89D5DE-B234-46FE-9109-27F569F99B53}" type="slidenum">
              <a:rPr lang="en-US" smtClean="0"/>
              <a:pPr/>
              <a:t>‹#›</a:t>
            </a:fld>
            <a:endParaRPr lang="en-US"/>
          </a:p>
        </p:txBody>
      </p:sp>
    </p:spTree>
    <p:extLst>
      <p:ext uri="{BB962C8B-B14F-4D97-AF65-F5344CB8AC3E}">
        <p14:creationId xmlns:p14="http://schemas.microsoft.com/office/powerpoint/2010/main" xmlns="" val="105451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E6161E-CC35-4900-952F-45D9785F2F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141C589-671B-4F31-9ECA-4CBDD61677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53733C8-228F-4AD2-9DA5-4143F3F31A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D711B74-C6B3-45B4-99B3-55A96BFC48DA}"/>
              </a:ext>
            </a:extLst>
          </p:cNvPr>
          <p:cNvSpPr>
            <a:spLocks noGrp="1"/>
          </p:cNvSpPr>
          <p:nvPr>
            <p:ph type="dt" sz="half" idx="10"/>
          </p:nvPr>
        </p:nvSpPr>
        <p:spPr/>
        <p:txBody>
          <a:bodyPr/>
          <a:lstStyle/>
          <a:p>
            <a:fld id="{1673A8CD-0EF5-4CED-8BA1-7F62618CF698}" type="datetimeFigureOut">
              <a:rPr lang="en-US" smtClean="0"/>
              <a:pPr/>
              <a:t>2/11/2022</a:t>
            </a:fld>
            <a:endParaRPr lang="en-US"/>
          </a:p>
        </p:txBody>
      </p:sp>
      <p:sp>
        <p:nvSpPr>
          <p:cNvPr id="6" name="Footer Placeholder 5">
            <a:extLst>
              <a:ext uri="{FF2B5EF4-FFF2-40B4-BE49-F238E27FC236}">
                <a16:creationId xmlns:a16="http://schemas.microsoft.com/office/drawing/2014/main" xmlns="" id="{BC29741C-5CC6-4FAE-A69C-A09C351B15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05AB513-4368-4F8E-9ABD-EC17C8B0D915}"/>
              </a:ext>
            </a:extLst>
          </p:cNvPr>
          <p:cNvSpPr>
            <a:spLocks noGrp="1"/>
          </p:cNvSpPr>
          <p:nvPr>
            <p:ph type="sldNum" sz="quarter" idx="12"/>
          </p:nvPr>
        </p:nvSpPr>
        <p:spPr/>
        <p:txBody>
          <a:bodyPr/>
          <a:lstStyle/>
          <a:p>
            <a:fld id="{1B89D5DE-B234-46FE-9109-27F569F99B53}" type="slidenum">
              <a:rPr lang="en-US" smtClean="0"/>
              <a:pPr/>
              <a:t>‹#›</a:t>
            </a:fld>
            <a:endParaRPr lang="en-US"/>
          </a:p>
        </p:txBody>
      </p:sp>
    </p:spTree>
    <p:extLst>
      <p:ext uri="{BB962C8B-B14F-4D97-AF65-F5344CB8AC3E}">
        <p14:creationId xmlns:p14="http://schemas.microsoft.com/office/powerpoint/2010/main" xmlns="" val="1911601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3F3EDA-4FE9-4899-9FAE-912E7F58F8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2D5E4946-1609-4630-8DD7-63161BAC59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ED2C664-9466-42E6-B095-1378830B94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478ED3C-5BE2-4482-9330-FB92CA2C05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85157CB-324D-439F-800B-8B6AD42ED8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54BB99E-69F7-4C01-89D1-24541EFCEFF3}"/>
              </a:ext>
            </a:extLst>
          </p:cNvPr>
          <p:cNvSpPr>
            <a:spLocks noGrp="1"/>
          </p:cNvSpPr>
          <p:nvPr>
            <p:ph type="dt" sz="half" idx="10"/>
          </p:nvPr>
        </p:nvSpPr>
        <p:spPr/>
        <p:txBody>
          <a:bodyPr/>
          <a:lstStyle/>
          <a:p>
            <a:fld id="{1673A8CD-0EF5-4CED-8BA1-7F62618CF698}" type="datetimeFigureOut">
              <a:rPr lang="en-US" smtClean="0"/>
              <a:pPr/>
              <a:t>2/11/2022</a:t>
            </a:fld>
            <a:endParaRPr lang="en-US"/>
          </a:p>
        </p:txBody>
      </p:sp>
      <p:sp>
        <p:nvSpPr>
          <p:cNvPr id="8" name="Footer Placeholder 7">
            <a:extLst>
              <a:ext uri="{FF2B5EF4-FFF2-40B4-BE49-F238E27FC236}">
                <a16:creationId xmlns:a16="http://schemas.microsoft.com/office/drawing/2014/main" xmlns="" id="{B51DCE28-A285-4346-9F5B-93176FF661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49C74118-2B44-45B5-BA0A-4F2ABF22F780}"/>
              </a:ext>
            </a:extLst>
          </p:cNvPr>
          <p:cNvSpPr>
            <a:spLocks noGrp="1"/>
          </p:cNvSpPr>
          <p:nvPr>
            <p:ph type="sldNum" sz="quarter" idx="12"/>
          </p:nvPr>
        </p:nvSpPr>
        <p:spPr/>
        <p:txBody>
          <a:bodyPr/>
          <a:lstStyle/>
          <a:p>
            <a:fld id="{1B89D5DE-B234-46FE-9109-27F569F99B53}" type="slidenum">
              <a:rPr lang="en-US" smtClean="0"/>
              <a:pPr/>
              <a:t>‹#›</a:t>
            </a:fld>
            <a:endParaRPr lang="en-US"/>
          </a:p>
        </p:txBody>
      </p:sp>
    </p:spTree>
    <p:extLst>
      <p:ext uri="{BB962C8B-B14F-4D97-AF65-F5344CB8AC3E}">
        <p14:creationId xmlns:p14="http://schemas.microsoft.com/office/powerpoint/2010/main" xmlns="" val="2415882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1E8E12-F1BB-4521-AB1F-91911D1E72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EEB522D-5564-45BE-8E3D-61AC69303106}"/>
              </a:ext>
            </a:extLst>
          </p:cNvPr>
          <p:cNvSpPr>
            <a:spLocks noGrp="1"/>
          </p:cNvSpPr>
          <p:nvPr>
            <p:ph type="dt" sz="half" idx="10"/>
          </p:nvPr>
        </p:nvSpPr>
        <p:spPr/>
        <p:txBody>
          <a:bodyPr/>
          <a:lstStyle/>
          <a:p>
            <a:fld id="{1673A8CD-0EF5-4CED-8BA1-7F62618CF698}" type="datetimeFigureOut">
              <a:rPr lang="en-US" smtClean="0"/>
              <a:pPr/>
              <a:t>2/11/2022</a:t>
            </a:fld>
            <a:endParaRPr lang="en-US"/>
          </a:p>
        </p:txBody>
      </p:sp>
      <p:sp>
        <p:nvSpPr>
          <p:cNvPr id="4" name="Footer Placeholder 3">
            <a:extLst>
              <a:ext uri="{FF2B5EF4-FFF2-40B4-BE49-F238E27FC236}">
                <a16:creationId xmlns:a16="http://schemas.microsoft.com/office/drawing/2014/main" xmlns="" id="{96775D85-C879-4C1A-9B02-229696B50C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E2F9E341-F7BC-4E5D-8D9A-AF7D448B0586}"/>
              </a:ext>
            </a:extLst>
          </p:cNvPr>
          <p:cNvSpPr>
            <a:spLocks noGrp="1"/>
          </p:cNvSpPr>
          <p:nvPr>
            <p:ph type="sldNum" sz="quarter" idx="12"/>
          </p:nvPr>
        </p:nvSpPr>
        <p:spPr/>
        <p:txBody>
          <a:bodyPr/>
          <a:lstStyle/>
          <a:p>
            <a:fld id="{1B89D5DE-B234-46FE-9109-27F569F99B53}" type="slidenum">
              <a:rPr lang="en-US" smtClean="0"/>
              <a:pPr/>
              <a:t>‹#›</a:t>
            </a:fld>
            <a:endParaRPr lang="en-US"/>
          </a:p>
        </p:txBody>
      </p:sp>
    </p:spTree>
    <p:extLst>
      <p:ext uri="{BB962C8B-B14F-4D97-AF65-F5344CB8AC3E}">
        <p14:creationId xmlns:p14="http://schemas.microsoft.com/office/powerpoint/2010/main" xmlns="" val="99738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B89A471-3A13-4B88-83D9-3B8D7D8B81F3}"/>
              </a:ext>
            </a:extLst>
          </p:cNvPr>
          <p:cNvSpPr>
            <a:spLocks noGrp="1"/>
          </p:cNvSpPr>
          <p:nvPr>
            <p:ph type="dt" sz="half" idx="10"/>
          </p:nvPr>
        </p:nvSpPr>
        <p:spPr/>
        <p:txBody>
          <a:bodyPr/>
          <a:lstStyle/>
          <a:p>
            <a:fld id="{1673A8CD-0EF5-4CED-8BA1-7F62618CF698}" type="datetimeFigureOut">
              <a:rPr lang="en-US" smtClean="0"/>
              <a:pPr/>
              <a:t>2/11/2022</a:t>
            </a:fld>
            <a:endParaRPr lang="en-US"/>
          </a:p>
        </p:txBody>
      </p:sp>
      <p:sp>
        <p:nvSpPr>
          <p:cNvPr id="3" name="Footer Placeholder 2">
            <a:extLst>
              <a:ext uri="{FF2B5EF4-FFF2-40B4-BE49-F238E27FC236}">
                <a16:creationId xmlns:a16="http://schemas.microsoft.com/office/drawing/2014/main" xmlns="" id="{CB5873E1-2598-4809-A294-4EF7B10ED7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22C5C3AE-603A-4618-9BA9-BA27F74ABA46}"/>
              </a:ext>
            </a:extLst>
          </p:cNvPr>
          <p:cNvSpPr>
            <a:spLocks noGrp="1"/>
          </p:cNvSpPr>
          <p:nvPr>
            <p:ph type="sldNum" sz="quarter" idx="12"/>
          </p:nvPr>
        </p:nvSpPr>
        <p:spPr/>
        <p:txBody>
          <a:bodyPr/>
          <a:lstStyle/>
          <a:p>
            <a:fld id="{1B89D5DE-B234-46FE-9109-27F569F99B53}" type="slidenum">
              <a:rPr lang="en-US" smtClean="0"/>
              <a:pPr/>
              <a:t>‹#›</a:t>
            </a:fld>
            <a:endParaRPr lang="en-US"/>
          </a:p>
        </p:txBody>
      </p:sp>
    </p:spTree>
    <p:extLst>
      <p:ext uri="{BB962C8B-B14F-4D97-AF65-F5344CB8AC3E}">
        <p14:creationId xmlns:p14="http://schemas.microsoft.com/office/powerpoint/2010/main" xmlns="" val="1819332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141203-E81F-4317-B4EC-DDB24165E9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5BF51F4-6A8B-41A0-850C-237FCFA72D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17FBCC6-B131-4751-A5B3-F3BA518212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90AE97F-6299-420F-94E9-134EABDAC99D}"/>
              </a:ext>
            </a:extLst>
          </p:cNvPr>
          <p:cNvSpPr>
            <a:spLocks noGrp="1"/>
          </p:cNvSpPr>
          <p:nvPr>
            <p:ph type="dt" sz="half" idx="10"/>
          </p:nvPr>
        </p:nvSpPr>
        <p:spPr/>
        <p:txBody>
          <a:bodyPr/>
          <a:lstStyle/>
          <a:p>
            <a:fld id="{1673A8CD-0EF5-4CED-8BA1-7F62618CF698}" type="datetimeFigureOut">
              <a:rPr lang="en-US" smtClean="0"/>
              <a:pPr/>
              <a:t>2/11/2022</a:t>
            </a:fld>
            <a:endParaRPr lang="en-US"/>
          </a:p>
        </p:txBody>
      </p:sp>
      <p:sp>
        <p:nvSpPr>
          <p:cNvPr id="6" name="Footer Placeholder 5">
            <a:extLst>
              <a:ext uri="{FF2B5EF4-FFF2-40B4-BE49-F238E27FC236}">
                <a16:creationId xmlns:a16="http://schemas.microsoft.com/office/drawing/2014/main" xmlns="" id="{A66A8347-65C6-4DEA-A0D6-FCE96CC799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00BF358-B68B-4A45-9D89-5001388420F1}"/>
              </a:ext>
            </a:extLst>
          </p:cNvPr>
          <p:cNvSpPr>
            <a:spLocks noGrp="1"/>
          </p:cNvSpPr>
          <p:nvPr>
            <p:ph type="sldNum" sz="quarter" idx="12"/>
          </p:nvPr>
        </p:nvSpPr>
        <p:spPr/>
        <p:txBody>
          <a:bodyPr/>
          <a:lstStyle/>
          <a:p>
            <a:fld id="{1B89D5DE-B234-46FE-9109-27F569F99B53}" type="slidenum">
              <a:rPr lang="en-US" smtClean="0"/>
              <a:pPr/>
              <a:t>‹#›</a:t>
            </a:fld>
            <a:endParaRPr lang="en-US"/>
          </a:p>
        </p:txBody>
      </p:sp>
    </p:spTree>
    <p:extLst>
      <p:ext uri="{BB962C8B-B14F-4D97-AF65-F5344CB8AC3E}">
        <p14:creationId xmlns:p14="http://schemas.microsoft.com/office/powerpoint/2010/main" xmlns="" val="2348187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14DDB4-28C5-40DA-9CD1-F4440803B2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F1E94F5B-D720-49CB-9477-81891F384D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A45864F-6385-4EBC-8163-F2558A89C4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9606ECF-1FC1-424B-866B-F2BA545DAC37}"/>
              </a:ext>
            </a:extLst>
          </p:cNvPr>
          <p:cNvSpPr>
            <a:spLocks noGrp="1"/>
          </p:cNvSpPr>
          <p:nvPr>
            <p:ph type="dt" sz="half" idx="10"/>
          </p:nvPr>
        </p:nvSpPr>
        <p:spPr/>
        <p:txBody>
          <a:bodyPr/>
          <a:lstStyle/>
          <a:p>
            <a:fld id="{1673A8CD-0EF5-4CED-8BA1-7F62618CF698}" type="datetimeFigureOut">
              <a:rPr lang="en-US" smtClean="0"/>
              <a:pPr/>
              <a:t>2/11/2022</a:t>
            </a:fld>
            <a:endParaRPr lang="en-US"/>
          </a:p>
        </p:txBody>
      </p:sp>
      <p:sp>
        <p:nvSpPr>
          <p:cNvPr id="6" name="Footer Placeholder 5">
            <a:extLst>
              <a:ext uri="{FF2B5EF4-FFF2-40B4-BE49-F238E27FC236}">
                <a16:creationId xmlns:a16="http://schemas.microsoft.com/office/drawing/2014/main" xmlns="" id="{3503AAC4-E9F4-49A9-A235-F0AC7845D5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250201F-D3C5-4190-9DF7-DF5AFADF7421}"/>
              </a:ext>
            </a:extLst>
          </p:cNvPr>
          <p:cNvSpPr>
            <a:spLocks noGrp="1"/>
          </p:cNvSpPr>
          <p:nvPr>
            <p:ph type="sldNum" sz="quarter" idx="12"/>
          </p:nvPr>
        </p:nvSpPr>
        <p:spPr/>
        <p:txBody>
          <a:bodyPr/>
          <a:lstStyle/>
          <a:p>
            <a:fld id="{1B89D5DE-B234-46FE-9109-27F569F99B53}" type="slidenum">
              <a:rPr lang="en-US" smtClean="0"/>
              <a:pPr/>
              <a:t>‹#›</a:t>
            </a:fld>
            <a:endParaRPr lang="en-US"/>
          </a:p>
        </p:txBody>
      </p:sp>
    </p:spTree>
    <p:extLst>
      <p:ext uri="{BB962C8B-B14F-4D97-AF65-F5344CB8AC3E}">
        <p14:creationId xmlns:p14="http://schemas.microsoft.com/office/powerpoint/2010/main" xmlns="" val="3220911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11956F0-614A-4A9E-A280-783F0F256A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9E09104-5767-4A09-AF1B-94EE610FC5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5E564D1-FCD9-4EE2-9404-A883664EEB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3A8CD-0EF5-4CED-8BA1-7F62618CF698}" type="datetimeFigureOut">
              <a:rPr lang="en-US" smtClean="0"/>
              <a:pPr/>
              <a:t>2/11/2022</a:t>
            </a:fld>
            <a:endParaRPr lang="en-US"/>
          </a:p>
        </p:txBody>
      </p:sp>
      <p:sp>
        <p:nvSpPr>
          <p:cNvPr id="5" name="Footer Placeholder 4">
            <a:extLst>
              <a:ext uri="{FF2B5EF4-FFF2-40B4-BE49-F238E27FC236}">
                <a16:creationId xmlns:a16="http://schemas.microsoft.com/office/drawing/2014/main" xmlns="" id="{C7B290F0-8EE2-4D00-9EA4-313D907F5F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ED36E045-B93C-4C3C-9342-2E9342CACE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9D5DE-B234-46FE-9109-27F569F99B53}" type="slidenum">
              <a:rPr lang="en-US" smtClean="0"/>
              <a:pPr/>
              <a:t>‹#›</a:t>
            </a:fld>
            <a:endParaRPr lang="en-US"/>
          </a:p>
        </p:txBody>
      </p:sp>
    </p:spTree>
    <p:extLst>
      <p:ext uri="{BB962C8B-B14F-4D97-AF65-F5344CB8AC3E}">
        <p14:creationId xmlns:p14="http://schemas.microsoft.com/office/powerpoint/2010/main" xmlns="" val="284888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BC9D21-FB2D-4F90-9098-E3E295F84F93}"/>
              </a:ext>
            </a:extLst>
          </p:cNvPr>
          <p:cNvSpPr>
            <a:spLocks noGrp="1"/>
          </p:cNvSpPr>
          <p:nvPr>
            <p:ph type="ctrTitle"/>
          </p:nvPr>
        </p:nvSpPr>
        <p:spPr/>
        <p:txBody>
          <a:bodyPr>
            <a:normAutofit fontScale="90000"/>
          </a:bodyPr>
          <a:lstStyle/>
          <a:p>
            <a:r>
              <a:rPr lang="en-US" dirty="0"/>
              <a:t>CAUSES OF DISEQUILIBRIUM AND MEASURES TO CORECT DISEQUILIBRIUM IN </a:t>
            </a:r>
            <a:r>
              <a:rPr lang="en-US" dirty="0" err="1"/>
              <a:t>BoP</a:t>
            </a:r>
            <a:endParaRPr lang="en-US" dirty="0"/>
          </a:p>
        </p:txBody>
      </p:sp>
      <p:sp>
        <p:nvSpPr>
          <p:cNvPr id="3" name="Subtitle 2">
            <a:extLst>
              <a:ext uri="{FF2B5EF4-FFF2-40B4-BE49-F238E27FC236}">
                <a16:creationId xmlns:a16="http://schemas.microsoft.com/office/drawing/2014/main" xmlns="" id="{182D178E-C617-4A4F-93F2-C3F3E763212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1150166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EB39E3-516F-4835-AB42-8E20EB1B6186}"/>
              </a:ext>
            </a:extLst>
          </p:cNvPr>
          <p:cNvSpPr>
            <a:spLocks noGrp="1"/>
          </p:cNvSpPr>
          <p:nvPr>
            <p:ph type="title"/>
          </p:nvPr>
        </p:nvSpPr>
        <p:spPr>
          <a:xfrm>
            <a:off x="838200" y="365126"/>
            <a:ext cx="10515600" cy="517744"/>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xmlns="" id="{D6F834A9-C5C8-4DE8-AA21-C9735CB5235E}"/>
              </a:ext>
            </a:extLst>
          </p:cNvPr>
          <p:cNvSpPr>
            <a:spLocks noGrp="1"/>
          </p:cNvSpPr>
          <p:nvPr>
            <p:ph idx="1"/>
          </p:nvPr>
        </p:nvSpPr>
        <p:spPr>
          <a:xfrm>
            <a:off x="838200" y="728870"/>
            <a:ext cx="10515600" cy="5448093"/>
          </a:xfrm>
        </p:spPr>
        <p:txBody>
          <a:bodyPr>
            <a:noAutofit/>
          </a:bodyPr>
          <a:lstStyle/>
          <a:p>
            <a:pPr marL="0" indent="0" fontAlgn="base">
              <a:buNone/>
            </a:pPr>
            <a:r>
              <a:rPr lang="en-US" sz="2400" b="1" dirty="0"/>
              <a:t>The two important tools of reducing aggregate expen­diture are the use of:</a:t>
            </a:r>
            <a:endParaRPr lang="en-US" sz="2400" dirty="0"/>
          </a:p>
          <a:p>
            <a:pPr marL="514350" indent="-514350" fontAlgn="base">
              <a:buAutoNum type="arabicParenBoth"/>
            </a:pPr>
            <a:r>
              <a:rPr lang="en-US" sz="2400" dirty="0"/>
              <a:t>Tight monetary policy and</a:t>
            </a:r>
          </a:p>
          <a:p>
            <a:pPr marL="0" indent="0">
              <a:buNone/>
            </a:pPr>
            <a:r>
              <a:rPr lang="en-US" sz="2400" dirty="0"/>
              <a:t>(2) Contractionary fiscal policy.</a:t>
            </a:r>
          </a:p>
          <a:p>
            <a:pPr marL="0" indent="0" fontAlgn="base">
              <a:buNone/>
            </a:pPr>
            <a:r>
              <a:rPr lang="en-US" sz="2400" b="1" dirty="0"/>
              <a:t>Tight Monetary Policy:</a:t>
            </a:r>
            <a:endParaRPr lang="en-US" sz="2400" dirty="0"/>
          </a:p>
          <a:p>
            <a:pPr marL="514350" indent="-514350" fontAlgn="base">
              <a:buAutoNum type="alphaLcParenBoth"/>
            </a:pPr>
            <a:r>
              <a:rPr lang="en-US" sz="2400" dirty="0"/>
              <a:t>By raising the cost of bank credit and restricting the availability of credit. For this bank rate is raised by the Central Bank of the country which leads to higher lending rates charged by the commercial banks. This discourages businessmen to borrow for investment and consumers to borrow for buying durable consumers goods. This therefore leads to the reduction in investment and consumption expenditure. </a:t>
            </a:r>
          </a:p>
          <a:p>
            <a:pPr marL="0" indent="0" fontAlgn="base">
              <a:buNone/>
            </a:pPr>
            <a:r>
              <a:rPr lang="en-US" sz="2400" dirty="0"/>
              <a:t>(b) The  availability of credit to lend for investment and consumption purposes is reduced by raising the cash reserve ratio (CRR) of the banks.</a:t>
            </a:r>
          </a:p>
          <a:p>
            <a:pPr marL="0" indent="0" fontAlgn="base">
              <a:buNone/>
            </a:pPr>
            <a:r>
              <a:rPr lang="en-US" sz="2400" dirty="0"/>
              <a:t>(c) Undertaking of open market operations (selling Government securities in the open market) by the Central Bank of the country.</a:t>
            </a:r>
          </a:p>
          <a:p>
            <a:pPr marL="514350" indent="-514350" fontAlgn="base">
              <a:buAutoNum type="alphaLcParenBoth"/>
            </a:pPr>
            <a:endParaRPr lang="en-US" sz="2400" dirty="0"/>
          </a:p>
          <a:p>
            <a:pPr marL="514350" indent="-514350" fontAlgn="base">
              <a:buAutoNum type="arabicParenBoth"/>
            </a:pPr>
            <a:endParaRPr lang="en-US" sz="2400" dirty="0"/>
          </a:p>
          <a:p>
            <a:pPr marL="0" indent="0">
              <a:buNone/>
            </a:pPr>
            <a:endParaRPr lang="en-US" sz="2400" dirty="0"/>
          </a:p>
        </p:txBody>
      </p:sp>
    </p:spTree>
    <p:extLst>
      <p:ext uri="{BB962C8B-B14F-4D97-AF65-F5344CB8AC3E}">
        <p14:creationId xmlns:p14="http://schemas.microsoft.com/office/powerpoint/2010/main" xmlns="" val="2625596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1EC982-DEC8-4D4E-83B4-24165E0107D9}"/>
              </a:ext>
            </a:extLst>
          </p:cNvPr>
          <p:cNvSpPr>
            <a:spLocks noGrp="1"/>
          </p:cNvSpPr>
          <p:nvPr>
            <p:ph type="title"/>
          </p:nvPr>
        </p:nvSpPr>
        <p:spPr>
          <a:xfrm>
            <a:off x="838200" y="365126"/>
            <a:ext cx="10515600" cy="501978"/>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xmlns="" id="{6D72217D-43EF-4B5A-B4AF-B654AD6B5B53}"/>
              </a:ext>
            </a:extLst>
          </p:cNvPr>
          <p:cNvSpPr>
            <a:spLocks noGrp="1"/>
          </p:cNvSpPr>
          <p:nvPr>
            <p:ph idx="1"/>
          </p:nvPr>
        </p:nvSpPr>
        <p:spPr>
          <a:xfrm>
            <a:off x="838200" y="867104"/>
            <a:ext cx="10515600" cy="5309859"/>
          </a:xfrm>
        </p:spPr>
        <p:txBody>
          <a:bodyPr>
            <a:noAutofit/>
          </a:bodyPr>
          <a:lstStyle/>
          <a:p>
            <a:pPr marL="0" indent="0" fontAlgn="base">
              <a:buNone/>
            </a:pPr>
            <a:r>
              <a:rPr lang="en-US" sz="2400" b="1" dirty="0"/>
              <a:t>Contractionary Fiscal Policy:</a:t>
            </a:r>
            <a:endParaRPr lang="en-US" sz="2400" dirty="0"/>
          </a:p>
          <a:p>
            <a:pPr marL="0" indent="0" fontAlgn="base">
              <a:buNone/>
            </a:pPr>
            <a:r>
              <a:rPr lang="en-US" sz="2400" dirty="0"/>
              <a:t>Appropriate fiscal policy is also an important means of reduc­ing aggregate expenditure.</a:t>
            </a:r>
          </a:p>
          <a:p>
            <a:pPr marL="0" indent="0" fontAlgn="base">
              <a:buNone/>
            </a:pPr>
            <a:r>
              <a:rPr lang="en-US" sz="2400" dirty="0"/>
              <a:t>(a) An increase in direct taxes such as income tax will reduce aggregate expenditure. Reduction in expenditure may lead to decrease in imports. Increase in indirect taxes such as excise duties and sales tax will also cause reduction in expenditure.</a:t>
            </a:r>
          </a:p>
          <a:p>
            <a:pPr marL="0" indent="0">
              <a:buNone/>
            </a:pPr>
            <a:r>
              <a:rPr lang="en-US" sz="2400" dirty="0"/>
              <a:t>(b) To reduce Government expenditure, especially unproductive or non-developmen­tal expenditure. The cut in Government expenditure will not only reduce expenditure directly but also indirectly through the operation of multiplier.</a:t>
            </a:r>
          </a:p>
          <a:p>
            <a:pPr marL="0" indent="0">
              <a:buNone/>
            </a:pPr>
            <a:r>
              <a:rPr lang="en-US" sz="2400" dirty="0"/>
              <a:t>.</a:t>
            </a:r>
            <a:r>
              <a:rPr lang="en-US" sz="2400" b="1" dirty="0"/>
              <a:t>Expenditure – Switching Policies: Devaluation:</a:t>
            </a:r>
          </a:p>
          <a:p>
            <a:pPr fontAlgn="base"/>
            <a:r>
              <a:rPr lang="en-US" sz="2400" dirty="0"/>
              <a:t>Expenditure switching policies work through changes in relative prices. </a:t>
            </a:r>
          </a:p>
          <a:p>
            <a:pPr fontAlgn="base"/>
            <a:r>
              <a:rPr lang="en-US" sz="2400" dirty="0"/>
              <a:t>Prices of imports are increased by making domestically produced goods relatively cheaper.</a:t>
            </a:r>
          </a:p>
        </p:txBody>
      </p:sp>
    </p:spTree>
    <p:extLst>
      <p:ext uri="{BB962C8B-B14F-4D97-AF65-F5344CB8AC3E}">
        <p14:creationId xmlns:p14="http://schemas.microsoft.com/office/powerpoint/2010/main" xmlns="" val="326179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62892A-AD3C-4340-952E-F17A54444684}"/>
              </a:ext>
            </a:extLst>
          </p:cNvPr>
          <p:cNvSpPr>
            <a:spLocks noGrp="1"/>
          </p:cNvSpPr>
          <p:nvPr>
            <p:ph type="title"/>
          </p:nvPr>
        </p:nvSpPr>
        <p:spPr>
          <a:xfrm>
            <a:off x="838200" y="365126"/>
            <a:ext cx="10515600" cy="659634"/>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xmlns="" id="{E7717B40-4EF9-44CF-8FB6-48B093DAD6C1}"/>
              </a:ext>
            </a:extLst>
          </p:cNvPr>
          <p:cNvSpPr>
            <a:spLocks noGrp="1"/>
          </p:cNvSpPr>
          <p:nvPr>
            <p:ph idx="1"/>
          </p:nvPr>
        </p:nvSpPr>
        <p:spPr>
          <a:xfrm>
            <a:off x="838200" y="768626"/>
            <a:ext cx="10515600" cy="5408337"/>
          </a:xfrm>
        </p:spPr>
        <p:txBody>
          <a:bodyPr>
            <a:noAutofit/>
          </a:bodyPr>
          <a:lstStyle/>
          <a:p>
            <a:pPr fontAlgn="base"/>
            <a:r>
              <a:rPr lang="en-US" sz="2400" dirty="0"/>
              <a:t>Expenditure switching policies may lower the prices of exports which will encourage exports of a country. </a:t>
            </a:r>
          </a:p>
          <a:p>
            <a:pPr fontAlgn="base"/>
            <a:r>
              <a:rPr lang="en-US" sz="2400" dirty="0"/>
              <a:t>In this way by changing relative prices, expenditure-switching poli­cies help in correcting disequilibrium in balance of payments.</a:t>
            </a:r>
          </a:p>
          <a:p>
            <a:pPr fontAlgn="base"/>
            <a:r>
              <a:rPr lang="en-US" sz="2400" dirty="0"/>
              <a:t>The important form of expenditure switching policy is the reduction in foreign exchange rate of the national currency, namely, devaluation. </a:t>
            </a:r>
          </a:p>
          <a:p>
            <a:pPr fontAlgn="base"/>
            <a:r>
              <a:rPr lang="en-US" sz="2400" dirty="0"/>
              <a:t>By devaluation we mean reducing the value or exchange rate of a national currency with respect to other foreign currencies. Devaluation is made when a country is under fixed exchange rate system and occasionally decides to lower the exchange rate of its currency to improve its balance of payments.</a:t>
            </a:r>
          </a:p>
          <a:p>
            <a:pPr fontAlgn="base"/>
            <a:r>
              <a:rPr lang="en-US" sz="2400" dirty="0"/>
              <a:t>However, even in the present flexible exchange rate system, the value of a currency or its exchange rate as determined by demand for and supply of it. </a:t>
            </a:r>
          </a:p>
          <a:p>
            <a:pPr fontAlgn="base"/>
            <a:r>
              <a:rPr lang="en-US" sz="2400" dirty="0"/>
              <a:t>Fall in the value of a currency with respect to foreign currencies as determined by demand and supply conditions is described as depreciation.</a:t>
            </a:r>
          </a:p>
          <a:p>
            <a:pPr marL="0" indent="0">
              <a:buNone/>
            </a:pPr>
            <a:endParaRPr lang="en-US" sz="2400" dirty="0"/>
          </a:p>
        </p:txBody>
      </p:sp>
    </p:spTree>
    <p:extLst>
      <p:ext uri="{BB962C8B-B14F-4D97-AF65-F5344CB8AC3E}">
        <p14:creationId xmlns:p14="http://schemas.microsoft.com/office/powerpoint/2010/main" xmlns="" val="22187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3869E1-8389-4C87-85C1-92A61A341420}"/>
              </a:ext>
            </a:extLst>
          </p:cNvPr>
          <p:cNvSpPr>
            <a:spLocks noGrp="1"/>
          </p:cNvSpPr>
          <p:nvPr>
            <p:ph type="title"/>
          </p:nvPr>
        </p:nvSpPr>
        <p:spPr>
          <a:xfrm>
            <a:off x="838200" y="365125"/>
            <a:ext cx="10515600" cy="612337"/>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xmlns="" id="{59B59561-40FC-4D00-A2F9-FCF4D8A6CB92}"/>
              </a:ext>
            </a:extLst>
          </p:cNvPr>
          <p:cNvSpPr>
            <a:spLocks noGrp="1"/>
          </p:cNvSpPr>
          <p:nvPr>
            <p:ph idx="1"/>
          </p:nvPr>
        </p:nvSpPr>
        <p:spPr>
          <a:xfrm>
            <a:off x="838200" y="977462"/>
            <a:ext cx="10515600" cy="5199501"/>
          </a:xfrm>
        </p:spPr>
        <p:txBody>
          <a:bodyPr>
            <a:noAutofit/>
          </a:bodyPr>
          <a:lstStyle/>
          <a:p>
            <a:pPr fontAlgn="base"/>
            <a:r>
              <a:rPr lang="en-US" sz="2400" dirty="0"/>
              <a:t>If a country permits its currency to depreciate without taking effective steps to check it, it will have the same effects as devaluation.</a:t>
            </a:r>
          </a:p>
          <a:p>
            <a:pPr fontAlgn="base"/>
            <a:r>
              <a:rPr lang="en-US" sz="2400" dirty="0"/>
              <a:t>As a result of reduction in the exchange rate of a currency with respect to foreign currencies, the prices of goods to be exported fall, whereas prices of imports go up. This encourages exports and discour­ages imports. </a:t>
            </a:r>
          </a:p>
          <a:p>
            <a:pPr fontAlgn="base"/>
            <a:r>
              <a:rPr lang="en-US" sz="2400" dirty="0"/>
              <a:t>With exports so stimulated and imports discouraged, the deficit in the balance of payments will tend to be reduced.</a:t>
            </a:r>
          </a:p>
          <a:p>
            <a:pPr fontAlgn="base"/>
            <a:r>
              <a:rPr lang="en-US" sz="2400" dirty="0"/>
              <a:t>Thus policy of devaluation is also referred to as expenditure switching policy since as a result of </a:t>
            </a:r>
            <a:r>
              <a:rPr lang="en-US" sz="2400" dirty="0">
                <a:solidFill>
                  <a:srgbClr val="FF0000"/>
                </a:solidFill>
              </a:rPr>
              <a:t>reduction of imports, people of a country switches their expenditure on imports to the domestically produced goods.</a:t>
            </a:r>
          </a:p>
          <a:p>
            <a:pPr fontAlgn="base"/>
            <a:r>
              <a:rPr lang="en-US" sz="2400" dirty="0"/>
              <a:t>As a result of the lowering of prices of exports, export earnings will increase if the demand for a country’s exports is price elastic (i.e., e</a:t>
            </a:r>
            <a:r>
              <a:rPr lang="en-US" sz="2400" baseline="-25000" dirty="0"/>
              <a:t>r</a:t>
            </a:r>
            <a:r>
              <a:rPr lang="en-US" sz="2400" dirty="0"/>
              <a:t> &gt; 1). </a:t>
            </a:r>
          </a:p>
          <a:p>
            <a:pPr fontAlgn="base"/>
            <a:r>
              <a:rPr lang="en-US" sz="2400" dirty="0"/>
              <a:t>And also with the rise in prices of imports the value of imports will fall if a country’s demand for imports is elastic. </a:t>
            </a:r>
          </a:p>
        </p:txBody>
      </p:sp>
    </p:spTree>
    <p:extLst>
      <p:ext uri="{BB962C8B-B14F-4D97-AF65-F5344CB8AC3E}">
        <p14:creationId xmlns:p14="http://schemas.microsoft.com/office/powerpoint/2010/main" xmlns="" val="7382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5E7F0D-63D0-474D-94F3-77E21A5ADFBC}"/>
              </a:ext>
            </a:extLst>
          </p:cNvPr>
          <p:cNvSpPr>
            <a:spLocks noGrp="1"/>
          </p:cNvSpPr>
          <p:nvPr>
            <p:ph type="title"/>
          </p:nvPr>
        </p:nvSpPr>
        <p:spPr>
          <a:xfrm>
            <a:off x="838200" y="365125"/>
            <a:ext cx="10515600" cy="533509"/>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xmlns="" id="{F650CCEE-978A-4DC2-982C-B6A1FD3C622C}"/>
              </a:ext>
            </a:extLst>
          </p:cNvPr>
          <p:cNvSpPr>
            <a:spLocks noGrp="1"/>
          </p:cNvSpPr>
          <p:nvPr>
            <p:ph idx="1"/>
          </p:nvPr>
        </p:nvSpPr>
        <p:spPr>
          <a:xfrm>
            <a:off x="838200" y="898634"/>
            <a:ext cx="10515600" cy="5278329"/>
          </a:xfrm>
        </p:spPr>
        <p:txBody>
          <a:bodyPr>
            <a:noAutofit/>
          </a:bodyPr>
          <a:lstStyle/>
          <a:p>
            <a:r>
              <a:rPr lang="en-US" dirty="0"/>
              <a:t>If demand of a country for imports is inelastic, its expenditure on imports will rise instead of falling due to higher prices of imports.</a:t>
            </a:r>
          </a:p>
          <a:p>
            <a:pPr marL="0" indent="0">
              <a:buNone/>
            </a:pPr>
            <a:r>
              <a:rPr lang="en-US" dirty="0"/>
              <a:t>4. </a:t>
            </a:r>
            <a:r>
              <a:rPr lang="en-US" b="1" dirty="0"/>
              <a:t>Exchange Control:</a:t>
            </a:r>
          </a:p>
          <a:p>
            <a:pPr marL="0" indent="0">
              <a:buNone/>
            </a:pPr>
            <a:r>
              <a:rPr lang="en-US" dirty="0"/>
              <a:t> International Monetary Fund (IMF)’ was set up for maintaining equilibrium in the balance of payments of member countries for a short term. Member countries borrow from it for a short period to maintain equilibrium in the balance of payments. IMF also advises member countries how to correct fundamental disequilibrium in the balance of Payments when it does arise. </a:t>
            </a:r>
          </a:p>
          <a:p>
            <a:pPr marL="0" indent="0">
              <a:buNone/>
            </a:pPr>
            <a:endParaRPr lang="en-US" dirty="0"/>
          </a:p>
          <a:p>
            <a:pPr marL="0" indent="0">
              <a:buNone/>
            </a:pPr>
            <a:r>
              <a:rPr lang="en-US" dirty="0"/>
              <a:t>q</a:t>
            </a:r>
          </a:p>
        </p:txBody>
      </p:sp>
    </p:spTree>
    <p:extLst>
      <p:ext uri="{BB962C8B-B14F-4D97-AF65-F5344CB8AC3E}">
        <p14:creationId xmlns:p14="http://schemas.microsoft.com/office/powerpoint/2010/main" xmlns="" val="16454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CEC54F-84DA-4F3A-9633-C39B2A65C48A}"/>
              </a:ext>
            </a:extLst>
          </p:cNvPr>
          <p:cNvSpPr>
            <a:spLocks noGrp="1"/>
          </p:cNvSpPr>
          <p:nvPr>
            <p:ph type="title"/>
          </p:nvPr>
        </p:nvSpPr>
        <p:spPr>
          <a:xfrm>
            <a:off x="838200" y="338622"/>
            <a:ext cx="10515600" cy="342416"/>
          </a:xfrm>
        </p:spPr>
        <p:txBody>
          <a:bodyPr>
            <a:normAutofit fontScale="90000"/>
          </a:bodyPr>
          <a:lstStyle/>
          <a:p>
            <a:pPr algn="ctr"/>
            <a:r>
              <a:rPr lang="en-US" dirty="0"/>
              <a:t> </a:t>
            </a:r>
          </a:p>
        </p:txBody>
      </p:sp>
      <p:sp>
        <p:nvSpPr>
          <p:cNvPr id="3" name="Content Placeholder 2">
            <a:extLst>
              <a:ext uri="{FF2B5EF4-FFF2-40B4-BE49-F238E27FC236}">
                <a16:creationId xmlns:a16="http://schemas.microsoft.com/office/drawing/2014/main" xmlns="" id="{2C864F53-4CC7-4DC4-A103-D75FDA1092DE}"/>
              </a:ext>
            </a:extLst>
          </p:cNvPr>
          <p:cNvSpPr>
            <a:spLocks noGrp="1"/>
          </p:cNvSpPr>
          <p:nvPr>
            <p:ph idx="1"/>
          </p:nvPr>
        </p:nvSpPr>
        <p:spPr>
          <a:xfrm>
            <a:off x="838200" y="887896"/>
            <a:ext cx="10515600" cy="5289067"/>
          </a:xfrm>
        </p:spPr>
        <p:txBody>
          <a:bodyPr>
            <a:normAutofit fontScale="92500" lnSpcReduction="10000"/>
          </a:bodyPr>
          <a:lstStyle/>
          <a:p>
            <a:pPr marL="0" indent="0">
              <a:buNone/>
            </a:pPr>
            <a:r>
              <a:rPr lang="en-US" sz="2400" b="1" dirty="0"/>
              <a:t>Types of Disequilibrium</a:t>
            </a:r>
          </a:p>
          <a:p>
            <a:pPr marL="0" indent="0">
              <a:buNone/>
            </a:pPr>
            <a:r>
              <a:rPr lang="en-US" sz="2400" dirty="0"/>
              <a:t>Main types of disequilibrium in the balance of payments are:</a:t>
            </a:r>
          </a:p>
          <a:p>
            <a:pPr marL="0" indent="0">
              <a:buNone/>
            </a:pPr>
            <a:r>
              <a:rPr lang="en-US" sz="2400" dirty="0"/>
              <a:t> </a:t>
            </a:r>
            <a:r>
              <a:rPr lang="en-US" sz="2400" dirty="0" err="1"/>
              <a:t>i</a:t>
            </a:r>
            <a:r>
              <a:rPr lang="en-US" sz="2400" dirty="0"/>
              <a:t>. Cyclical Disequilibrium		 ii. Structural Disequilibrium </a:t>
            </a:r>
          </a:p>
          <a:p>
            <a:pPr marL="0" indent="0">
              <a:buNone/>
            </a:pPr>
            <a:r>
              <a:rPr lang="en-US" sz="2400" dirty="0"/>
              <a:t>iii. Short-run Disequilibrium 		iv. Long-run Disequilibrium</a:t>
            </a:r>
          </a:p>
          <a:p>
            <a:pPr marL="0" indent="0" fontAlgn="base">
              <a:buNone/>
            </a:pPr>
            <a:r>
              <a:rPr lang="en-US" sz="2400" b="1" dirty="0" err="1"/>
              <a:t>i</a:t>
            </a:r>
            <a:r>
              <a:rPr lang="en-US" sz="2400" b="1" dirty="0"/>
              <a:t>. Cyclical Disequilibrium:</a:t>
            </a:r>
          </a:p>
          <a:p>
            <a:pPr fontAlgn="base"/>
            <a:r>
              <a:rPr lang="en-US" sz="2400" dirty="0"/>
              <a:t>It occurs on account of trade cycles.</a:t>
            </a:r>
          </a:p>
          <a:p>
            <a:pPr fontAlgn="base"/>
            <a:r>
              <a:rPr lang="en-US" sz="2400" dirty="0"/>
              <a:t> Depending upon the different phases of trade cycles like prosperity and depression, demand and other forces vary, causing changes in the terms of trade as well as growth of trade and accordingly a surplus or deficit will result in the balance of payments.</a:t>
            </a:r>
          </a:p>
          <a:p>
            <a:pPr fontAlgn="base"/>
            <a:r>
              <a:rPr lang="en-US" sz="2400" dirty="0"/>
              <a:t>Cyclical fluctuations cause disequilibrium in the balance of payments because of cyclical changes in income, employment, output and price variables.</a:t>
            </a:r>
          </a:p>
          <a:p>
            <a:pPr fontAlgn="base"/>
            <a:r>
              <a:rPr lang="en-US" sz="2400" dirty="0"/>
              <a:t> When prices rise during prosperity and fall during a depression, a country which has a highly elastic demand for imports experiences a decline in the value of imports and if it continues its exports further, it will show a surplus in the balance of payments.</a:t>
            </a:r>
          </a:p>
          <a:p>
            <a:pPr fontAlgn="base"/>
            <a:endParaRPr lang="en-US" sz="2400" dirty="0"/>
          </a:p>
          <a:p>
            <a:pPr fontAlgn="base"/>
            <a:endParaRPr lang="en-US" sz="2400" dirty="0"/>
          </a:p>
          <a:p>
            <a:pPr marL="0" indent="0">
              <a:buNone/>
            </a:pPr>
            <a:endParaRPr lang="en-US" sz="2400" b="1" dirty="0"/>
          </a:p>
          <a:p>
            <a:pPr marL="0" indent="0">
              <a:buNone/>
            </a:pPr>
            <a:endParaRPr lang="en-US" sz="2400" dirty="0"/>
          </a:p>
        </p:txBody>
      </p:sp>
    </p:spTree>
    <p:extLst>
      <p:ext uri="{BB962C8B-B14F-4D97-AF65-F5344CB8AC3E}">
        <p14:creationId xmlns:p14="http://schemas.microsoft.com/office/powerpoint/2010/main" xmlns="" val="427572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 nodeType="click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1" nodeType="click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1"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1"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1" nodeType="clickEffect">
                                  <p:stCondLst>
                                    <p:cond delay="0"/>
                                  </p:stCondLst>
                                  <p:childTnLst>
                                    <p:set>
                                      <p:cBhvr>
                                        <p:cTn id="7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D89917-D9E4-4AB1-8349-FD521461B9C9}"/>
              </a:ext>
            </a:extLst>
          </p:cNvPr>
          <p:cNvSpPr>
            <a:spLocks noGrp="1"/>
          </p:cNvSpPr>
          <p:nvPr>
            <p:ph type="title"/>
          </p:nvPr>
        </p:nvSpPr>
        <p:spPr>
          <a:xfrm>
            <a:off x="838200" y="365125"/>
            <a:ext cx="10515600" cy="612337"/>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xmlns="" id="{961A31C6-90A4-4A9D-BAAC-FC7EF7232727}"/>
              </a:ext>
            </a:extLst>
          </p:cNvPr>
          <p:cNvSpPr>
            <a:spLocks noGrp="1"/>
          </p:cNvSpPr>
          <p:nvPr>
            <p:ph idx="1"/>
          </p:nvPr>
        </p:nvSpPr>
        <p:spPr>
          <a:xfrm>
            <a:off x="838200" y="569843"/>
            <a:ext cx="10515600" cy="5923031"/>
          </a:xfrm>
        </p:spPr>
        <p:txBody>
          <a:bodyPr>
            <a:noAutofit/>
          </a:bodyPr>
          <a:lstStyle/>
          <a:p>
            <a:r>
              <a:rPr lang="en-US" sz="2400" dirty="0"/>
              <a:t>Since deficit and surplus alternatively take place during the depression and prosperity phase of a cycle, the balance of payments equilibrium is automatically set forth over the complete cycle.</a:t>
            </a:r>
          </a:p>
          <a:p>
            <a:pPr marL="0" indent="0" fontAlgn="base">
              <a:buNone/>
            </a:pPr>
            <a:r>
              <a:rPr lang="en-US" sz="2400" b="1" dirty="0"/>
              <a:t>ii. Structural Disequilibrium:</a:t>
            </a:r>
          </a:p>
          <a:p>
            <a:pPr fontAlgn="base"/>
            <a:r>
              <a:rPr lang="en-US" sz="2400" dirty="0"/>
              <a:t>It emerges on account of structural changes occurring in some sectors of the economy at home or abroad which may alter the demand or supply relations of exports or imports or both. </a:t>
            </a:r>
          </a:p>
          <a:p>
            <a:pPr fontAlgn="base"/>
            <a:r>
              <a:rPr lang="en-US" sz="2400" dirty="0"/>
              <a:t>Suppose the foreign demand for India’s jute products declines because of some substitutes, then the resources employed by India in the production of jute goods will have to be shifted to some other commodities of export.</a:t>
            </a:r>
          </a:p>
          <a:p>
            <a:pPr fontAlgn="base"/>
            <a:r>
              <a:rPr lang="en-US" sz="2400" dirty="0"/>
              <a:t>If this is not easily possible, India’s exports may decline whereas with imports remaining the same, disequilibrium in the balance of payments will arise. Similarly, if the supply condition of export items is changed, i.e., supply is reduced due to crop failure in prime commodities or shortage of raw materials or </a:t>
            </a:r>
            <a:r>
              <a:rPr lang="en-US" sz="2400" dirty="0" err="1"/>
              <a:t>labour</a:t>
            </a:r>
            <a:r>
              <a:rPr lang="en-US" sz="2400" dirty="0"/>
              <a:t> strikes, etc. in the case of manufactured goods, then also exports may decline to that extent and structural disequilibrium in the balance of payments will arise.</a:t>
            </a:r>
          </a:p>
          <a:p>
            <a:pPr fontAlgn="base"/>
            <a:endParaRPr lang="en-US" sz="2400" dirty="0"/>
          </a:p>
          <a:p>
            <a:pPr marL="0" indent="0" fontAlgn="base">
              <a:buNone/>
            </a:pPr>
            <a:endParaRPr lang="en-US" sz="2400" dirty="0"/>
          </a:p>
        </p:txBody>
      </p:sp>
    </p:spTree>
    <p:extLst>
      <p:ext uri="{BB962C8B-B14F-4D97-AF65-F5344CB8AC3E}">
        <p14:creationId xmlns:p14="http://schemas.microsoft.com/office/powerpoint/2010/main" xmlns="" val="304664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8D908D-A850-4249-B4B2-D413870FE242}"/>
              </a:ext>
            </a:extLst>
          </p:cNvPr>
          <p:cNvSpPr>
            <a:spLocks noGrp="1"/>
          </p:cNvSpPr>
          <p:nvPr>
            <p:ph type="title"/>
          </p:nvPr>
        </p:nvSpPr>
        <p:spPr>
          <a:xfrm>
            <a:off x="838200" y="365126"/>
            <a:ext cx="10515600" cy="580806"/>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xmlns="" id="{92C16F30-2C0E-400A-9AEA-ED7AE8F790E8}"/>
              </a:ext>
            </a:extLst>
          </p:cNvPr>
          <p:cNvSpPr>
            <a:spLocks noGrp="1"/>
          </p:cNvSpPr>
          <p:nvPr>
            <p:ph idx="1"/>
          </p:nvPr>
        </p:nvSpPr>
        <p:spPr>
          <a:xfrm>
            <a:off x="838200" y="945932"/>
            <a:ext cx="10515600" cy="5231031"/>
          </a:xfrm>
        </p:spPr>
        <p:txBody>
          <a:bodyPr>
            <a:noAutofit/>
          </a:bodyPr>
          <a:lstStyle/>
          <a:p>
            <a:pPr fontAlgn="base"/>
            <a:r>
              <a:rPr lang="en-US" sz="2400" dirty="0"/>
              <a:t>Moreover, a shift in demand occurs with the changes in tastes, fashions, habits, income, economic progress, etc. Propensity to import may change as a result.</a:t>
            </a:r>
          </a:p>
          <a:p>
            <a:pPr fontAlgn="base"/>
            <a:r>
              <a:rPr lang="en-US" sz="2400" dirty="0"/>
              <a:t> Demand for some imported goods may increase, while that for certain goods may decline leading to a structural change.</a:t>
            </a:r>
          </a:p>
          <a:p>
            <a:pPr fontAlgn="base"/>
            <a:r>
              <a:rPr lang="en-US" sz="2400" dirty="0"/>
              <a:t>Furthermore, structural changes are also produced by variations in the rate of international capital movements. A rise in the inflow of international capital tends to have a direct impact on a country’s balance of payments.</a:t>
            </a:r>
          </a:p>
          <a:p>
            <a:pPr marL="0" indent="0">
              <a:buNone/>
            </a:pPr>
            <a:r>
              <a:rPr lang="en-US" sz="2400" b="1" dirty="0"/>
              <a:t>iii. Short-run Disequilibrium:</a:t>
            </a:r>
          </a:p>
          <a:p>
            <a:pPr fontAlgn="base"/>
            <a:r>
              <a:rPr lang="en-US" sz="2400" dirty="0"/>
              <a:t>A short-run disequilibrium in a country’s balance of payments will be a temporary one, </a:t>
            </a:r>
            <a:r>
              <a:rPr lang="en-US" sz="2400" dirty="0" smtClean="0"/>
              <a:t>lasting </a:t>
            </a:r>
            <a:r>
              <a:rPr lang="en-US" sz="2400" dirty="0"/>
              <a:t>for a short period, which may occur once in a while. When a country borrows or lends internationally, it will have short-run disequilibrium in its balance of payments, as these loans are usually for a short period or even if they are for a long duration, they are repayable later on; hence the position will be automatically corrected and poses no serious problem.</a:t>
            </a:r>
          </a:p>
          <a:p>
            <a:pPr fontAlgn="base"/>
            <a:endParaRPr lang="en-US" sz="2400" dirty="0"/>
          </a:p>
          <a:p>
            <a:pPr marL="0" indent="0" fontAlgn="base">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xmlns="" val="382142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EF5869-63FA-4683-869F-E96E113D5CCC}"/>
              </a:ext>
            </a:extLst>
          </p:cNvPr>
          <p:cNvSpPr>
            <a:spLocks noGrp="1"/>
          </p:cNvSpPr>
          <p:nvPr>
            <p:ph type="title"/>
          </p:nvPr>
        </p:nvSpPr>
        <p:spPr>
          <a:xfrm>
            <a:off x="838200" y="365126"/>
            <a:ext cx="10515600" cy="59657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xmlns="" id="{C7E815F0-4620-4B99-BD59-6C7D856D5336}"/>
              </a:ext>
            </a:extLst>
          </p:cNvPr>
          <p:cNvSpPr>
            <a:spLocks noGrp="1"/>
          </p:cNvSpPr>
          <p:nvPr>
            <p:ph idx="1"/>
          </p:nvPr>
        </p:nvSpPr>
        <p:spPr>
          <a:xfrm>
            <a:off x="838200" y="961698"/>
            <a:ext cx="10515600" cy="5215265"/>
          </a:xfrm>
        </p:spPr>
        <p:txBody>
          <a:bodyPr>
            <a:noAutofit/>
          </a:bodyPr>
          <a:lstStyle/>
          <a:p>
            <a:pPr fontAlgn="base"/>
            <a:r>
              <a:rPr lang="en-US" sz="2400" dirty="0"/>
              <a:t>A short-run disequilibrium may also emerge if a country’s imports exceed its exports in a given year. </a:t>
            </a:r>
          </a:p>
          <a:p>
            <a:pPr fontAlgn="base"/>
            <a:r>
              <a:rPr lang="en-US" sz="2400" dirty="0"/>
              <a:t>This will be a temporary one if it occurs once in a way, because later on, the country will be in a position to correct it easily by creating the required credit surplus by exporting more to offset the deficit. </a:t>
            </a:r>
          </a:p>
          <a:p>
            <a:pPr fontAlgn="base"/>
            <a:r>
              <a:rPr lang="en-US" sz="2400" dirty="0"/>
              <a:t>When such disequilibrium (arising from imports exceeding exports or even vice versa) occurs year after year over a long period, it becomes chronic and may seriously affect the country’s economy and its international economic relations. </a:t>
            </a:r>
          </a:p>
          <a:p>
            <a:pPr fontAlgn="base"/>
            <a:r>
              <a:rPr lang="en-US" sz="2400" dirty="0"/>
              <a:t>A persistent deficit will tend to deplete its foreign exchange reserves and the country may not be able to raise any more loans from foreigners.</a:t>
            </a:r>
          </a:p>
          <a:p>
            <a:pPr marL="0" indent="0" fontAlgn="base">
              <a:buNone/>
            </a:pPr>
            <a:endParaRPr lang="en-US" sz="2400" dirty="0"/>
          </a:p>
        </p:txBody>
      </p:sp>
    </p:spTree>
    <p:extLst>
      <p:ext uri="{BB962C8B-B14F-4D97-AF65-F5344CB8AC3E}">
        <p14:creationId xmlns:p14="http://schemas.microsoft.com/office/powerpoint/2010/main" xmlns="" val="429362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6AEBF6-4A01-4076-9099-013A7E723AD1}"/>
              </a:ext>
            </a:extLst>
          </p:cNvPr>
          <p:cNvSpPr>
            <a:spLocks noGrp="1"/>
          </p:cNvSpPr>
          <p:nvPr>
            <p:ph type="title"/>
          </p:nvPr>
        </p:nvSpPr>
        <p:spPr>
          <a:xfrm>
            <a:off x="838200" y="365126"/>
            <a:ext cx="10515600" cy="580806"/>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xmlns="" id="{5D5EE489-75A1-43A5-A270-6EC484BF1CA3}"/>
              </a:ext>
            </a:extLst>
          </p:cNvPr>
          <p:cNvSpPr>
            <a:spLocks noGrp="1"/>
          </p:cNvSpPr>
          <p:nvPr>
            <p:ph idx="1"/>
          </p:nvPr>
        </p:nvSpPr>
        <p:spPr>
          <a:xfrm>
            <a:off x="853966" y="848140"/>
            <a:ext cx="10515600" cy="5328824"/>
          </a:xfrm>
        </p:spPr>
        <p:txBody>
          <a:bodyPr>
            <a:noAutofit/>
          </a:bodyPr>
          <a:lstStyle/>
          <a:p>
            <a:pPr marL="0" indent="0">
              <a:buNone/>
            </a:pPr>
            <a:r>
              <a:rPr lang="en-US" sz="2400" b="1" dirty="0"/>
              <a:t>iv. Long-run Disequilibrium:</a:t>
            </a:r>
          </a:p>
          <a:p>
            <a:pPr fontAlgn="base"/>
            <a:r>
              <a:rPr lang="en-US" sz="2400" dirty="0"/>
              <a:t>The long-term disequilibrium thus refers to a deep- rooted, persistent deficit or surplus in the balance of payments of a country. </a:t>
            </a:r>
          </a:p>
          <a:p>
            <a:pPr fontAlgn="base"/>
            <a:r>
              <a:rPr lang="en-US" sz="2400" dirty="0"/>
              <a:t>It is secular disequilibrium emerging on account of the chronologically accumulated </a:t>
            </a:r>
            <a:r>
              <a:rPr lang="en-US" sz="2400" dirty="0" smtClean="0"/>
              <a:t>short-term </a:t>
            </a:r>
            <a:r>
              <a:rPr lang="en-US" sz="2400" dirty="0"/>
              <a:t>disequilibria — deficits or surpluses.</a:t>
            </a:r>
          </a:p>
          <a:p>
            <a:pPr fontAlgn="base"/>
            <a:r>
              <a:rPr lang="en-US" sz="2400" dirty="0"/>
              <a:t>It endangers the exchange stability of the country concerned. </a:t>
            </a:r>
          </a:p>
          <a:p>
            <a:pPr fontAlgn="base"/>
            <a:r>
              <a:rPr lang="en-US" sz="2400" dirty="0"/>
              <a:t>Especially, a long-term deficit in the balance of payments of a country tends to deplete its foreign exchange reserves and the country may also not be able to raise any more loans from foreigners during such a period of persistent deficits.</a:t>
            </a:r>
          </a:p>
          <a:p>
            <a:pPr fontAlgn="base"/>
            <a:r>
              <a:rPr lang="en-US" sz="2400" dirty="0"/>
              <a:t>True disequilibrium is a long-term phenomenon. It is caused by persistent deep-rooted dynamic changes which slowly take place in the economy over a long period of time. It is caused by changes in dynamic forces/factors such as capital formation, population growth, territorial expansion, technological advancement, innovations, etc.</a:t>
            </a:r>
          </a:p>
          <a:p>
            <a:pPr marL="0" indent="0" fontAlgn="base">
              <a:buNone/>
            </a:pPr>
            <a:endParaRPr lang="en-US" sz="2400" dirty="0"/>
          </a:p>
        </p:txBody>
      </p:sp>
    </p:spTree>
    <p:extLst>
      <p:ext uri="{BB962C8B-B14F-4D97-AF65-F5344CB8AC3E}">
        <p14:creationId xmlns:p14="http://schemas.microsoft.com/office/powerpoint/2010/main" xmlns="" val="1109992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A509B1-2390-4C82-BB08-9E19721467A9}"/>
              </a:ext>
            </a:extLst>
          </p:cNvPr>
          <p:cNvSpPr>
            <a:spLocks noGrp="1"/>
          </p:cNvSpPr>
          <p:nvPr>
            <p:ph type="title"/>
          </p:nvPr>
        </p:nvSpPr>
        <p:spPr>
          <a:xfrm>
            <a:off x="838200" y="365126"/>
            <a:ext cx="10515600" cy="643868"/>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xmlns="" id="{280B38C8-1234-4AA8-8A95-A2702192D9F1}"/>
              </a:ext>
            </a:extLst>
          </p:cNvPr>
          <p:cNvSpPr>
            <a:spLocks noGrp="1"/>
          </p:cNvSpPr>
          <p:nvPr>
            <p:ph idx="1"/>
          </p:nvPr>
        </p:nvSpPr>
        <p:spPr>
          <a:xfrm>
            <a:off x="838200" y="898634"/>
            <a:ext cx="10515600" cy="5234152"/>
          </a:xfrm>
        </p:spPr>
        <p:txBody>
          <a:bodyPr>
            <a:noAutofit/>
          </a:bodyPr>
          <a:lstStyle/>
          <a:p>
            <a:pPr fontAlgn="base"/>
            <a:r>
              <a:rPr lang="en-US" sz="2400" dirty="0"/>
              <a:t>A newly developing economy, for instance, in its initial stages of growth needs huge investment exceeding its savings. In view of its low capital formation, it has also to import a large amount of its capital requirements from foreign countries and its imports thus tend to exceed its exports. These become a chronic phenomenon. And in the absence of a sufficient inflow of foreign capital in such countries, a secular deficit balance of payments may result.</a:t>
            </a:r>
          </a:p>
          <a:p>
            <a:pPr marL="0" indent="0" algn="ctr">
              <a:buNone/>
            </a:pPr>
            <a:r>
              <a:rPr lang="en-US" sz="2400" b="1" dirty="0"/>
              <a:t>Causes of Disequilibrium in BOP</a:t>
            </a:r>
          </a:p>
          <a:p>
            <a:pPr marL="0" indent="0" fontAlgn="base">
              <a:buNone/>
            </a:pPr>
            <a:r>
              <a:rPr lang="en-US" sz="2400" b="1" dirty="0"/>
              <a:t>(</a:t>
            </a:r>
            <a:r>
              <a:rPr lang="en-US" sz="2400" b="1" dirty="0" err="1"/>
              <a:t>i</a:t>
            </a:r>
            <a:r>
              <a:rPr lang="en-US" sz="2400" b="1" dirty="0"/>
              <a:t>) Economic Factors:</a:t>
            </a:r>
            <a:endParaRPr lang="en-US" sz="2400" dirty="0"/>
          </a:p>
          <a:p>
            <a:pPr marL="514350" indent="-514350" fontAlgn="base">
              <a:buAutoNum type="alphaLcParenBoth"/>
            </a:pPr>
            <a:r>
              <a:rPr lang="en-US" sz="2400" dirty="0"/>
              <a:t>Imbalance between exports and imports. </a:t>
            </a:r>
          </a:p>
          <a:p>
            <a:pPr marL="0" indent="0" fontAlgn="base">
              <a:buNone/>
            </a:pPr>
            <a:r>
              <a:rPr lang="en-US" sz="2400" dirty="0"/>
              <a:t>(b) Large scale development expenditure which causes large imports, </a:t>
            </a:r>
          </a:p>
          <a:p>
            <a:pPr marL="0" indent="0" fontAlgn="base">
              <a:buNone/>
            </a:pPr>
            <a:r>
              <a:rPr lang="en-US" sz="2400" dirty="0"/>
              <a:t>(c) High domestic prices which lead to imports, </a:t>
            </a:r>
          </a:p>
          <a:p>
            <a:pPr marL="0" indent="0" fontAlgn="base">
              <a:buNone/>
            </a:pPr>
            <a:r>
              <a:rPr lang="en-US" sz="2400" dirty="0"/>
              <a:t>(d) Cyclical fluctuations (like recession or depression) in general business activity, </a:t>
            </a:r>
          </a:p>
          <a:p>
            <a:pPr marL="0" indent="0" fontAlgn="base">
              <a:buNone/>
            </a:pPr>
            <a:r>
              <a:rPr lang="en-US" sz="2400" dirty="0"/>
              <a:t>(e) New sources of supply and new substitutes.</a:t>
            </a:r>
          </a:p>
          <a:p>
            <a:pPr marL="0" indent="0" fontAlgn="base">
              <a:buNone/>
            </a:pPr>
            <a:endParaRPr lang="en-US" sz="2400" dirty="0"/>
          </a:p>
          <a:p>
            <a:pPr marL="0" indent="0" fontAlgn="base">
              <a:buNone/>
            </a:pPr>
            <a:endParaRPr lang="en-US" sz="2400" dirty="0"/>
          </a:p>
        </p:txBody>
      </p:sp>
    </p:spTree>
    <p:extLst>
      <p:ext uri="{BB962C8B-B14F-4D97-AF65-F5344CB8AC3E}">
        <p14:creationId xmlns:p14="http://schemas.microsoft.com/office/powerpoint/2010/main" xmlns="" val="411993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56FB57-9CBB-4C7A-B030-F869FFC9BEE1}"/>
              </a:ext>
            </a:extLst>
          </p:cNvPr>
          <p:cNvSpPr>
            <a:spLocks noGrp="1"/>
          </p:cNvSpPr>
          <p:nvPr>
            <p:ph type="title"/>
          </p:nvPr>
        </p:nvSpPr>
        <p:spPr>
          <a:xfrm>
            <a:off x="838200" y="365125"/>
            <a:ext cx="10515600" cy="533509"/>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xmlns="" id="{11FC034D-56C3-4AB1-B50D-671F26ED4A19}"/>
              </a:ext>
            </a:extLst>
          </p:cNvPr>
          <p:cNvSpPr>
            <a:spLocks noGrp="1"/>
          </p:cNvSpPr>
          <p:nvPr>
            <p:ph idx="1"/>
          </p:nvPr>
        </p:nvSpPr>
        <p:spPr>
          <a:xfrm>
            <a:off x="853966" y="675862"/>
            <a:ext cx="10515600" cy="5501102"/>
          </a:xfrm>
        </p:spPr>
        <p:txBody>
          <a:bodyPr>
            <a:noAutofit/>
          </a:bodyPr>
          <a:lstStyle/>
          <a:p>
            <a:pPr marL="0" indent="0" fontAlgn="base">
              <a:buNone/>
            </a:pPr>
            <a:r>
              <a:rPr lang="en-US" sz="2400" b="1" dirty="0"/>
              <a:t>(ii) Political Factors:</a:t>
            </a:r>
            <a:endParaRPr lang="en-US" sz="2400" dirty="0"/>
          </a:p>
          <a:p>
            <a:pPr marL="0" indent="0" fontAlgn="base">
              <a:buNone/>
            </a:pPr>
            <a:r>
              <a:rPr lang="en-US" sz="2400" dirty="0"/>
              <a:t>The political instability and disturbances cause large capital outflows and hinder Inflows of foreign capital.</a:t>
            </a:r>
          </a:p>
          <a:p>
            <a:pPr marL="0" indent="0" fontAlgn="base">
              <a:buNone/>
            </a:pPr>
            <a:r>
              <a:rPr lang="en-US" sz="2400" b="1" dirty="0"/>
              <a:t>(iii) Social Factors:</a:t>
            </a:r>
            <a:endParaRPr lang="en-US" sz="2400" dirty="0"/>
          </a:p>
          <a:p>
            <a:pPr marL="514350" indent="-514350" fontAlgn="base">
              <a:buAutoNum type="alphaLcParenBoth"/>
            </a:pPr>
            <a:r>
              <a:rPr lang="en-US" sz="2400" dirty="0"/>
              <a:t>Changes in fashions, tastes and preferences of the people bring disequilibrium in BOP by influencing imports and exports; </a:t>
            </a:r>
          </a:p>
          <a:p>
            <a:pPr marL="0" indent="0" fontAlgn="base">
              <a:buNone/>
            </a:pPr>
            <a:r>
              <a:rPr lang="en-US" sz="2400" dirty="0"/>
              <a:t>(b) High population growth in poor countries adversely affects their BOP because it increases the needs of the countries for imports and decreases their capacity to export.</a:t>
            </a:r>
          </a:p>
          <a:p>
            <a:pPr marL="0" indent="0" algn="ctr">
              <a:buNone/>
            </a:pPr>
            <a:r>
              <a:rPr lang="en-US" sz="2400" b="1" dirty="0"/>
              <a:t>Measures to correct the disequilibrium in BOP</a:t>
            </a:r>
          </a:p>
          <a:p>
            <a:pPr marL="0" indent="0">
              <a:buNone/>
            </a:pPr>
            <a:r>
              <a:rPr lang="en-US" sz="2400" dirty="0"/>
              <a:t>1 </a:t>
            </a:r>
            <a:r>
              <a:rPr lang="en-US" sz="2400" b="1" dirty="0"/>
              <a:t>Trade Policy Measures: Expanding Exports and Restraining Imports:</a:t>
            </a:r>
          </a:p>
          <a:p>
            <a:pPr marL="514350" indent="-514350">
              <a:buAutoNum type="alphaLcParenBoth"/>
            </a:pPr>
            <a:r>
              <a:rPr lang="en-US" sz="2400" dirty="0"/>
              <a:t>Exports may be encouraged by reducing or abolishing export duties and lowering the interest rate on credit used for financing exports. Exports are also encour­aged by granting subsidies to manufacturers and exporters.</a:t>
            </a:r>
          </a:p>
          <a:p>
            <a:pPr marL="514350" indent="-514350" fontAlgn="base">
              <a:buAutoNum type="alphaLcParenBoth"/>
            </a:pPr>
            <a:endParaRPr lang="en-US" sz="2400" dirty="0"/>
          </a:p>
        </p:txBody>
      </p:sp>
    </p:spTree>
    <p:extLst>
      <p:ext uri="{BB962C8B-B14F-4D97-AF65-F5344CB8AC3E}">
        <p14:creationId xmlns:p14="http://schemas.microsoft.com/office/powerpoint/2010/main" xmlns="" val="308338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741325-F7FE-4FDB-A968-DD1482B6AA5F}"/>
              </a:ext>
            </a:extLst>
          </p:cNvPr>
          <p:cNvSpPr>
            <a:spLocks noGrp="1"/>
          </p:cNvSpPr>
          <p:nvPr>
            <p:ph type="title"/>
          </p:nvPr>
        </p:nvSpPr>
        <p:spPr>
          <a:xfrm>
            <a:off x="838200" y="365125"/>
            <a:ext cx="10515600" cy="675399"/>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xmlns="" id="{B528ED94-B75C-4B3F-8CF7-E8BE1E8395C0}"/>
              </a:ext>
            </a:extLst>
          </p:cNvPr>
          <p:cNvSpPr>
            <a:spLocks noGrp="1"/>
          </p:cNvSpPr>
          <p:nvPr>
            <p:ph idx="1"/>
          </p:nvPr>
        </p:nvSpPr>
        <p:spPr>
          <a:xfrm>
            <a:off x="838200" y="1182414"/>
            <a:ext cx="10515600" cy="4994549"/>
          </a:xfrm>
        </p:spPr>
        <p:txBody>
          <a:bodyPr>
            <a:noAutofit/>
          </a:bodyPr>
          <a:lstStyle/>
          <a:p>
            <a:pPr marL="0" indent="0">
              <a:buNone/>
            </a:pPr>
            <a:r>
              <a:rPr lang="en-US" sz="2400" dirty="0"/>
              <a:t>(b) Lower income tax can be levied on export earnings to provide incentives to the exporters to produce and export more goods and services. By imposing lower excise duties, prices of exports can be reduced to make them competi­tive in the world markets.</a:t>
            </a:r>
          </a:p>
          <a:p>
            <a:pPr marL="0" indent="0">
              <a:buNone/>
            </a:pPr>
            <a:r>
              <a:rPr lang="en-US" sz="2400" dirty="0"/>
              <a:t>(c) Imports may be reduced by imposing or raising tariffs (i.e., import duties) on imports of goods. Imports may also be restricted through imposing import quotas, introducing li­censes for imports. Imports of some inessential items may be totally prohibited.</a:t>
            </a:r>
          </a:p>
          <a:p>
            <a:pPr marL="0" indent="0">
              <a:buNone/>
            </a:pPr>
            <a:r>
              <a:rPr lang="en-US" sz="2400" dirty="0"/>
              <a:t>2. </a:t>
            </a:r>
            <a:r>
              <a:rPr lang="en-US" sz="2400" b="1" dirty="0"/>
              <a:t>Expenditure-Reducing Policies:</a:t>
            </a:r>
          </a:p>
          <a:p>
            <a:pPr marL="0" indent="0" fontAlgn="base">
              <a:buNone/>
            </a:pPr>
            <a:r>
              <a:rPr lang="en-US" sz="2400" dirty="0"/>
              <a:t>The important way to reduce imports and thereby reduce deficit in balance of payments is to adopt monetary and fiscal policies that aim at reducing aggregate expenditure in the economy. The fall in aggregate expenditure or aggregate demand in the economy works to reduce imports and help in solving the balance of payments problem.</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xmlns="" val="106194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981</TotalTime>
  <Words>1609</Words>
  <Application>Microsoft Office PowerPoint</Application>
  <PresentationFormat>Custom</PresentationFormat>
  <Paragraphs>107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CAUSES OF DISEQUILIBRIUM AND MEASURES TO CORECT DISEQUILIBRIUM IN BoP</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 OF DISEQUILIBRIUM AND MEASURES TO CORECT DISEQUILIBRIUM IN BP</dc:title>
  <dc:creator>MICRO</dc:creator>
  <cp:lastModifiedBy>Windows User</cp:lastModifiedBy>
  <cp:revision>30</cp:revision>
  <dcterms:created xsi:type="dcterms:W3CDTF">2020-01-08T13:21:40Z</dcterms:created>
  <dcterms:modified xsi:type="dcterms:W3CDTF">2022-02-11T13:52:38Z</dcterms:modified>
</cp:coreProperties>
</file>